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28"/>
  </p:notesMasterIdLst>
  <p:sldIdLst>
    <p:sldId id="256" r:id="rId2"/>
    <p:sldId id="280" r:id="rId3"/>
    <p:sldId id="281" r:id="rId4"/>
    <p:sldId id="278" r:id="rId5"/>
    <p:sldId id="277" r:id="rId6"/>
    <p:sldId id="258" r:id="rId7"/>
    <p:sldId id="259" r:id="rId8"/>
    <p:sldId id="260" r:id="rId9"/>
    <p:sldId id="261" r:id="rId10"/>
    <p:sldId id="262" r:id="rId11"/>
    <p:sldId id="263" r:id="rId12"/>
    <p:sldId id="264" r:id="rId13"/>
    <p:sldId id="265" r:id="rId14"/>
    <p:sldId id="266" r:id="rId15"/>
    <p:sldId id="268" r:id="rId16"/>
    <p:sldId id="267" r:id="rId17"/>
    <p:sldId id="269" r:id="rId18"/>
    <p:sldId id="270" r:id="rId19"/>
    <p:sldId id="271" r:id="rId20"/>
    <p:sldId id="272" r:id="rId21"/>
    <p:sldId id="273" r:id="rId22"/>
    <p:sldId id="274" r:id="rId23"/>
    <p:sldId id="275" r:id="rId24"/>
    <p:sldId id="276" r:id="rId25"/>
    <p:sldId id="282" r:id="rId26"/>
    <p:sldId id="279" r:id="rId27"/>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2F8B602-1C1B-4449-A8CD-1741462BCE9B}">
          <p14:sldIdLst>
            <p14:sldId id="256"/>
            <p14:sldId id="280"/>
            <p14:sldId id="281"/>
            <p14:sldId id="278"/>
            <p14:sldId id="277"/>
            <p14:sldId id="258"/>
            <p14:sldId id="259"/>
            <p14:sldId id="260"/>
            <p14:sldId id="261"/>
            <p14:sldId id="262"/>
            <p14:sldId id="263"/>
            <p14:sldId id="264"/>
            <p14:sldId id="265"/>
            <p14:sldId id="266"/>
            <p14:sldId id="268"/>
            <p14:sldId id="267"/>
            <p14:sldId id="269"/>
            <p14:sldId id="270"/>
            <p14:sldId id="271"/>
            <p14:sldId id="272"/>
            <p14:sldId id="273"/>
            <p14:sldId id="274"/>
            <p14:sldId id="275"/>
            <p14:sldId id="276"/>
            <p14:sldId id="282"/>
            <p14:sldId id="279"/>
          </p14:sldIdLst>
        </p14:section>
        <p14:section name="Untitled Section" id="{0C06E4B3-8622-46A2-89EB-ED49EE98582B}">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25" autoAdjust="0"/>
    <p:restoredTop sz="86189" autoAdjust="0"/>
  </p:normalViewPr>
  <p:slideViewPr>
    <p:cSldViewPr snapToGrid="0">
      <p:cViewPr varScale="1">
        <p:scale>
          <a:sx n="107" d="100"/>
          <a:sy n="107" d="100"/>
        </p:scale>
        <p:origin x="498" y="114"/>
      </p:cViewPr>
      <p:guideLst/>
    </p:cSldViewPr>
  </p:slid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svg"/><Relationship Id="rId1" Type="http://schemas.openxmlformats.org/officeDocument/2006/relationships/image" Target="../media/image1.png"/><Relationship Id="rId4" Type="http://schemas.openxmlformats.org/officeDocument/2006/relationships/image" Target="../media/image4.svg"/></Relationships>
</file>

<file path=ppt/diagrams/_rels/drawing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svg"/><Relationship Id="rId1" Type="http://schemas.openxmlformats.org/officeDocument/2006/relationships/image" Target="../media/image1.png"/><Relationship Id="rId4" Type="http://schemas.openxmlformats.org/officeDocument/2006/relationships/image" Target="../media/image4.sv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751CF3CC-321A-4FB5-B5A4-4107A83ECAFD}"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2036E170-F7AE-44E4-A0E5-41A0C8B06527}">
      <dgm:prSet/>
      <dgm:spPr/>
      <dgm:t>
        <a:bodyPr/>
        <a:lstStyle/>
        <a:p>
          <a:pPr>
            <a:lnSpc>
              <a:spcPct val="100000"/>
            </a:lnSpc>
          </a:pPr>
          <a:r>
            <a:rPr lang="en-US" dirty="0"/>
            <a:t>Only the Parties to an individual appeal are able to view the docket and uploaded materials.</a:t>
          </a:r>
        </a:p>
      </dgm:t>
    </dgm:pt>
    <dgm:pt modelId="{CD5F4367-1720-4E87-9396-18CB63E08CDB}" type="parTrans" cxnId="{F7DAB4A4-955A-4FE0-A7E8-4FC03CE9528C}">
      <dgm:prSet/>
      <dgm:spPr/>
      <dgm:t>
        <a:bodyPr/>
        <a:lstStyle/>
        <a:p>
          <a:endParaRPr lang="en-US"/>
        </a:p>
      </dgm:t>
    </dgm:pt>
    <dgm:pt modelId="{62198F2A-9D0B-46CC-9328-EA3F8DB894ED}" type="sibTrans" cxnId="{F7DAB4A4-955A-4FE0-A7E8-4FC03CE9528C}">
      <dgm:prSet/>
      <dgm:spPr/>
      <dgm:t>
        <a:bodyPr/>
        <a:lstStyle/>
        <a:p>
          <a:endParaRPr lang="en-US"/>
        </a:p>
      </dgm:t>
    </dgm:pt>
    <dgm:pt modelId="{B2A11904-BE7B-42D8-B12B-7ED4DB51B7F3}">
      <dgm:prSet/>
      <dgm:spPr/>
      <dgm:t>
        <a:bodyPr/>
        <a:lstStyle/>
        <a:p>
          <a:pPr>
            <a:lnSpc>
              <a:spcPct val="100000"/>
            </a:lnSpc>
          </a:pPr>
          <a:r>
            <a:rPr lang="en-US" dirty="0"/>
            <a:t>The Final Determination and post Final Determination documents will be public.</a:t>
          </a:r>
        </a:p>
      </dgm:t>
    </dgm:pt>
    <dgm:pt modelId="{DFEBF4C1-A2F8-4D72-B996-CA0FD76642CF}" type="parTrans" cxnId="{DF0EDDB6-415D-4F12-BC04-DDC4DF53CA10}">
      <dgm:prSet/>
      <dgm:spPr/>
      <dgm:t>
        <a:bodyPr/>
        <a:lstStyle/>
        <a:p>
          <a:endParaRPr lang="en-US"/>
        </a:p>
      </dgm:t>
    </dgm:pt>
    <dgm:pt modelId="{A5542A2D-2552-4617-99EB-4C5583A649E7}" type="sibTrans" cxnId="{DF0EDDB6-415D-4F12-BC04-DDC4DF53CA10}">
      <dgm:prSet/>
      <dgm:spPr/>
      <dgm:t>
        <a:bodyPr/>
        <a:lstStyle/>
        <a:p>
          <a:endParaRPr lang="en-US"/>
        </a:p>
      </dgm:t>
    </dgm:pt>
    <dgm:pt modelId="{88F1777E-1BA7-4E36-B098-FF7E6F0D97A6}">
      <dgm:prSet/>
      <dgm:spPr/>
      <dgm:t>
        <a:bodyPr/>
        <a:lstStyle/>
        <a:p>
          <a:pPr>
            <a:lnSpc>
              <a:spcPct val="100000"/>
            </a:lnSpc>
          </a:pPr>
          <a:r>
            <a:rPr lang="en-US" dirty="0"/>
            <a:t>The E-File Portal refreshes once an hour.</a:t>
          </a:r>
        </a:p>
      </dgm:t>
    </dgm:pt>
    <dgm:pt modelId="{8BDBBB94-5F93-4DB4-9859-F836BC9E95D7}" type="parTrans" cxnId="{19DBF387-9B4F-4E7A-BDA0-C62146B68F19}">
      <dgm:prSet/>
      <dgm:spPr/>
      <dgm:t>
        <a:bodyPr/>
        <a:lstStyle/>
        <a:p>
          <a:endParaRPr lang="en-US"/>
        </a:p>
      </dgm:t>
    </dgm:pt>
    <dgm:pt modelId="{9D383E73-DF1C-40AD-9688-B1C89CB960A5}" type="sibTrans" cxnId="{19DBF387-9B4F-4E7A-BDA0-C62146B68F19}">
      <dgm:prSet/>
      <dgm:spPr/>
      <dgm:t>
        <a:bodyPr/>
        <a:lstStyle/>
        <a:p>
          <a:endParaRPr lang="en-US"/>
        </a:p>
      </dgm:t>
    </dgm:pt>
    <dgm:pt modelId="{A5ED69EE-AA49-4D5D-91C3-6D1B77749331}">
      <dgm:prSet/>
      <dgm:spPr/>
      <dgm:t>
        <a:bodyPr/>
        <a:lstStyle/>
        <a:p>
          <a:pPr>
            <a:lnSpc>
              <a:spcPct val="100000"/>
            </a:lnSpc>
          </a:pPr>
          <a:r>
            <a:rPr lang="en-US" dirty="0"/>
            <a:t>You will not immediately receive an email notification confirming your submission or upload.</a:t>
          </a:r>
        </a:p>
      </dgm:t>
    </dgm:pt>
    <dgm:pt modelId="{D0D422A0-F0C1-4079-AFF4-95D341EA1C6B}" type="parTrans" cxnId="{C2A299F3-9AB7-4A81-9F87-25632DD73643}">
      <dgm:prSet/>
      <dgm:spPr/>
      <dgm:t>
        <a:bodyPr/>
        <a:lstStyle/>
        <a:p>
          <a:endParaRPr lang="en-US"/>
        </a:p>
      </dgm:t>
    </dgm:pt>
    <dgm:pt modelId="{49F2C8F2-6299-42C8-A62E-9EB81A67DD23}" type="sibTrans" cxnId="{C2A299F3-9AB7-4A81-9F87-25632DD73643}">
      <dgm:prSet/>
      <dgm:spPr/>
      <dgm:t>
        <a:bodyPr/>
        <a:lstStyle/>
        <a:p>
          <a:endParaRPr lang="en-US"/>
        </a:p>
      </dgm:t>
    </dgm:pt>
    <dgm:pt modelId="{296EC596-693C-41FE-B859-5E0B606B6841}" type="pres">
      <dgm:prSet presAssocID="{751CF3CC-321A-4FB5-B5A4-4107A83ECAFD}" presName="root" presStyleCnt="0">
        <dgm:presLayoutVars>
          <dgm:dir/>
          <dgm:resizeHandles val="exact"/>
        </dgm:presLayoutVars>
      </dgm:prSet>
      <dgm:spPr/>
    </dgm:pt>
    <dgm:pt modelId="{EB47285C-F38F-4DE4-B712-C8CE7268A745}" type="pres">
      <dgm:prSet presAssocID="{2036E170-F7AE-44E4-A0E5-41A0C8B06527}" presName="compNode" presStyleCnt="0"/>
      <dgm:spPr/>
    </dgm:pt>
    <dgm:pt modelId="{64D780D1-9CBA-4AD0-BED8-87BC227AD459}" type="pres">
      <dgm:prSet presAssocID="{2036E170-F7AE-44E4-A0E5-41A0C8B06527}" presName="bgRect" presStyleLbl="bgShp" presStyleIdx="0" presStyleCnt="2"/>
      <dgm:spPr/>
    </dgm:pt>
    <dgm:pt modelId="{5D49136A-8AE7-459C-B10B-4DEC171B021F}" type="pres">
      <dgm:prSet presAssocID="{2036E170-F7AE-44E4-A0E5-41A0C8B06527}"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Judge"/>
        </a:ext>
      </dgm:extLst>
    </dgm:pt>
    <dgm:pt modelId="{80A20571-7EAC-474E-AE80-5CBB10FD508B}" type="pres">
      <dgm:prSet presAssocID="{2036E170-F7AE-44E4-A0E5-41A0C8B06527}" presName="spaceRect" presStyleCnt="0"/>
      <dgm:spPr/>
    </dgm:pt>
    <dgm:pt modelId="{66B4C791-90BC-4D95-A8EB-299DAC1E7956}" type="pres">
      <dgm:prSet presAssocID="{2036E170-F7AE-44E4-A0E5-41A0C8B06527}" presName="parTx" presStyleLbl="revTx" presStyleIdx="0" presStyleCnt="4">
        <dgm:presLayoutVars>
          <dgm:chMax val="0"/>
          <dgm:chPref val="0"/>
        </dgm:presLayoutVars>
      </dgm:prSet>
      <dgm:spPr/>
    </dgm:pt>
    <dgm:pt modelId="{8235F6F0-2C60-48EB-91FF-F5404EBA37A8}" type="pres">
      <dgm:prSet presAssocID="{2036E170-F7AE-44E4-A0E5-41A0C8B06527}" presName="desTx" presStyleLbl="revTx" presStyleIdx="1" presStyleCnt="4">
        <dgm:presLayoutVars/>
      </dgm:prSet>
      <dgm:spPr/>
    </dgm:pt>
    <dgm:pt modelId="{A263030F-C1B1-43B0-889C-A001F2CD728A}" type="pres">
      <dgm:prSet presAssocID="{62198F2A-9D0B-46CC-9328-EA3F8DB894ED}" presName="sibTrans" presStyleCnt="0"/>
      <dgm:spPr/>
    </dgm:pt>
    <dgm:pt modelId="{08AAAAEF-3D4D-4A51-9AF4-56863B847A51}" type="pres">
      <dgm:prSet presAssocID="{88F1777E-1BA7-4E36-B098-FF7E6F0D97A6}" presName="compNode" presStyleCnt="0"/>
      <dgm:spPr/>
    </dgm:pt>
    <dgm:pt modelId="{C04C2E41-72BE-48A1-A781-665972B58F4D}" type="pres">
      <dgm:prSet presAssocID="{88F1777E-1BA7-4E36-B098-FF7E6F0D97A6}" presName="bgRect" presStyleLbl="bgShp" presStyleIdx="1" presStyleCnt="2"/>
      <dgm:spPr/>
    </dgm:pt>
    <dgm:pt modelId="{19E5D4A5-E28E-4991-8889-588DD9888035}" type="pres">
      <dgm:prSet presAssocID="{88F1777E-1BA7-4E36-B098-FF7E6F0D97A6}"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Envelope"/>
        </a:ext>
      </dgm:extLst>
    </dgm:pt>
    <dgm:pt modelId="{F4228161-BDD8-4D9C-A694-6844D0E656C4}" type="pres">
      <dgm:prSet presAssocID="{88F1777E-1BA7-4E36-B098-FF7E6F0D97A6}" presName="spaceRect" presStyleCnt="0"/>
      <dgm:spPr/>
    </dgm:pt>
    <dgm:pt modelId="{D74FF17B-88EA-47C9-9638-27609AEF8323}" type="pres">
      <dgm:prSet presAssocID="{88F1777E-1BA7-4E36-B098-FF7E6F0D97A6}" presName="parTx" presStyleLbl="revTx" presStyleIdx="2" presStyleCnt="4">
        <dgm:presLayoutVars>
          <dgm:chMax val="0"/>
          <dgm:chPref val="0"/>
        </dgm:presLayoutVars>
      </dgm:prSet>
      <dgm:spPr/>
    </dgm:pt>
    <dgm:pt modelId="{79C1FEE2-3D9D-4C3B-913C-BCA644A9A6D5}" type="pres">
      <dgm:prSet presAssocID="{88F1777E-1BA7-4E36-B098-FF7E6F0D97A6}" presName="desTx" presStyleLbl="revTx" presStyleIdx="3" presStyleCnt="4">
        <dgm:presLayoutVars/>
      </dgm:prSet>
      <dgm:spPr/>
    </dgm:pt>
  </dgm:ptLst>
  <dgm:cxnLst>
    <dgm:cxn modelId="{BF9A3903-7E8B-4FCD-BBA6-7A73FF305810}" type="presOf" srcId="{A5ED69EE-AA49-4D5D-91C3-6D1B77749331}" destId="{79C1FEE2-3D9D-4C3B-913C-BCA644A9A6D5}" srcOrd="0" destOrd="0" presId="urn:microsoft.com/office/officeart/2018/2/layout/IconVerticalSolidList"/>
    <dgm:cxn modelId="{950F4123-1C46-4D50-B27C-124874472D16}" type="presOf" srcId="{88F1777E-1BA7-4E36-B098-FF7E6F0D97A6}" destId="{D74FF17B-88EA-47C9-9638-27609AEF8323}" srcOrd="0" destOrd="0" presId="urn:microsoft.com/office/officeart/2018/2/layout/IconVerticalSolidList"/>
    <dgm:cxn modelId="{0D896472-3A9B-457E-B03B-547BF76F74D0}" type="presOf" srcId="{B2A11904-BE7B-42D8-B12B-7ED4DB51B7F3}" destId="{8235F6F0-2C60-48EB-91FF-F5404EBA37A8}" srcOrd="0" destOrd="0" presId="urn:microsoft.com/office/officeart/2018/2/layout/IconVerticalSolidList"/>
    <dgm:cxn modelId="{19DBF387-9B4F-4E7A-BDA0-C62146B68F19}" srcId="{751CF3CC-321A-4FB5-B5A4-4107A83ECAFD}" destId="{88F1777E-1BA7-4E36-B098-FF7E6F0D97A6}" srcOrd="1" destOrd="0" parTransId="{8BDBBB94-5F93-4DB4-9859-F836BC9E95D7}" sibTransId="{9D383E73-DF1C-40AD-9688-B1C89CB960A5}"/>
    <dgm:cxn modelId="{F7DAB4A4-955A-4FE0-A7E8-4FC03CE9528C}" srcId="{751CF3CC-321A-4FB5-B5A4-4107A83ECAFD}" destId="{2036E170-F7AE-44E4-A0E5-41A0C8B06527}" srcOrd="0" destOrd="0" parTransId="{CD5F4367-1720-4E87-9396-18CB63E08CDB}" sibTransId="{62198F2A-9D0B-46CC-9328-EA3F8DB894ED}"/>
    <dgm:cxn modelId="{DF0EDDB6-415D-4F12-BC04-DDC4DF53CA10}" srcId="{2036E170-F7AE-44E4-A0E5-41A0C8B06527}" destId="{B2A11904-BE7B-42D8-B12B-7ED4DB51B7F3}" srcOrd="0" destOrd="0" parTransId="{DFEBF4C1-A2F8-4D72-B996-CA0FD76642CF}" sibTransId="{A5542A2D-2552-4617-99EB-4C5583A649E7}"/>
    <dgm:cxn modelId="{B1884FDC-85A4-41F9-A191-3464C29593AA}" type="presOf" srcId="{751CF3CC-321A-4FB5-B5A4-4107A83ECAFD}" destId="{296EC596-693C-41FE-B859-5E0B606B6841}" srcOrd="0" destOrd="0" presId="urn:microsoft.com/office/officeart/2018/2/layout/IconVerticalSolidList"/>
    <dgm:cxn modelId="{8F4914E3-A600-41D9-9790-56962C3C181F}" type="presOf" srcId="{2036E170-F7AE-44E4-A0E5-41A0C8B06527}" destId="{66B4C791-90BC-4D95-A8EB-299DAC1E7956}" srcOrd="0" destOrd="0" presId="urn:microsoft.com/office/officeart/2018/2/layout/IconVerticalSolidList"/>
    <dgm:cxn modelId="{C2A299F3-9AB7-4A81-9F87-25632DD73643}" srcId="{88F1777E-1BA7-4E36-B098-FF7E6F0D97A6}" destId="{A5ED69EE-AA49-4D5D-91C3-6D1B77749331}" srcOrd="0" destOrd="0" parTransId="{D0D422A0-F0C1-4079-AFF4-95D341EA1C6B}" sibTransId="{49F2C8F2-6299-42C8-A62E-9EB81A67DD23}"/>
    <dgm:cxn modelId="{E8EDD3E5-7485-46CF-B73D-B474BF2E8F1A}" type="presParOf" srcId="{296EC596-693C-41FE-B859-5E0B606B6841}" destId="{EB47285C-F38F-4DE4-B712-C8CE7268A745}" srcOrd="0" destOrd="0" presId="urn:microsoft.com/office/officeart/2018/2/layout/IconVerticalSolidList"/>
    <dgm:cxn modelId="{76222604-016C-47F5-9657-191A1D7CD81E}" type="presParOf" srcId="{EB47285C-F38F-4DE4-B712-C8CE7268A745}" destId="{64D780D1-9CBA-4AD0-BED8-87BC227AD459}" srcOrd="0" destOrd="0" presId="urn:microsoft.com/office/officeart/2018/2/layout/IconVerticalSolidList"/>
    <dgm:cxn modelId="{C925D4F0-19DD-4A9B-88E4-07C63EC5017B}" type="presParOf" srcId="{EB47285C-F38F-4DE4-B712-C8CE7268A745}" destId="{5D49136A-8AE7-459C-B10B-4DEC171B021F}" srcOrd="1" destOrd="0" presId="urn:microsoft.com/office/officeart/2018/2/layout/IconVerticalSolidList"/>
    <dgm:cxn modelId="{50DE6336-26F3-4731-B682-46C513CC3215}" type="presParOf" srcId="{EB47285C-F38F-4DE4-B712-C8CE7268A745}" destId="{80A20571-7EAC-474E-AE80-5CBB10FD508B}" srcOrd="2" destOrd="0" presId="urn:microsoft.com/office/officeart/2018/2/layout/IconVerticalSolidList"/>
    <dgm:cxn modelId="{33116A30-7F48-4B1E-9574-BD074F9C26B6}" type="presParOf" srcId="{EB47285C-F38F-4DE4-B712-C8CE7268A745}" destId="{66B4C791-90BC-4D95-A8EB-299DAC1E7956}" srcOrd="3" destOrd="0" presId="urn:microsoft.com/office/officeart/2018/2/layout/IconVerticalSolidList"/>
    <dgm:cxn modelId="{3EF3AE82-F4B7-4406-A15B-D40880612952}" type="presParOf" srcId="{EB47285C-F38F-4DE4-B712-C8CE7268A745}" destId="{8235F6F0-2C60-48EB-91FF-F5404EBA37A8}" srcOrd="4" destOrd="0" presId="urn:microsoft.com/office/officeart/2018/2/layout/IconVerticalSolidList"/>
    <dgm:cxn modelId="{E1D0D22D-ED23-40E9-80CE-29FA77024052}" type="presParOf" srcId="{296EC596-693C-41FE-B859-5E0B606B6841}" destId="{A263030F-C1B1-43B0-889C-A001F2CD728A}" srcOrd="1" destOrd="0" presId="urn:microsoft.com/office/officeart/2018/2/layout/IconVerticalSolidList"/>
    <dgm:cxn modelId="{BA861CF6-030D-43B1-8A13-22304A55C1A5}" type="presParOf" srcId="{296EC596-693C-41FE-B859-5E0B606B6841}" destId="{08AAAAEF-3D4D-4A51-9AF4-56863B847A51}" srcOrd="2" destOrd="0" presId="urn:microsoft.com/office/officeart/2018/2/layout/IconVerticalSolidList"/>
    <dgm:cxn modelId="{45A22B9A-4B58-4A60-8EFF-62C1F0EFD005}" type="presParOf" srcId="{08AAAAEF-3D4D-4A51-9AF4-56863B847A51}" destId="{C04C2E41-72BE-48A1-A781-665972B58F4D}" srcOrd="0" destOrd="0" presId="urn:microsoft.com/office/officeart/2018/2/layout/IconVerticalSolidList"/>
    <dgm:cxn modelId="{87E152F4-FB45-4D05-8269-74E458405123}" type="presParOf" srcId="{08AAAAEF-3D4D-4A51-9AF4-56863B847A51}" destId="{19E5D4A5-E28E-4991-8889-588DD9888035}" srcOrd="1" destOrd="0" presId="urn:microsoft.com/office/officeart/2018/2/layout/IconVerticalSolidList"/>
    <dgm:cxn modelId="{61C0B2E4-014E-415C-8B78-F0FACB32774D}" type="presParOf" srcId="{08AAAAEF-3D4D-4A51-9AF4-56863B847A51}" destId="{F4228161-BDD8-4D9C-A694-6844D0E656C4}" srcOrd="2" destOrd="0" presId="urn:microsoft.com/office/officeart/2018/2/layout/IconVerticalSolidList"/>
    <dgm:cxn modelId="{9A4E83D6-9ED0-49BE-BEE2-44BE8FD1ECAE}" type="presParOf" srcId="{08AAAAEF-3D4D-4A51-9AF4-56863B847A51}" destId="{D74FF17B-88EA-47C9-9638-27609AEF8323}" srcOrd="3" destOrd="0" presId="urn:microsoft.com/office/officeart/2018/2/layout/IconVerticalSolidList"/>
    <dgm:cxn modelId="{AB199053-D0B4-436A-8097-0DE38DA327EE}" type="presParOf" srcId="{08AAAAEF-3D4D-4A51-9AF4-56863B847A51}" destId="{79C1FEE2-3D9D-4C3B-913C-BCA644A9A6D5}" srcOrd="4"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D780D1-9CBA-4AD0-BED8-87BC227AD459}">
      <dsp:nvSpPr>
        <dsp:cNvPr id="0" name=""/>
        <dsp:cNvSpPr/>
      </dsp:nvSpPr>
      <dsp:spPr>
        <a:xfrm>
          <a:off x="0" y="665190"/>
          <a:ext cx="9618133" cy="1228044"/>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D49136A-8AE7-459C-B10B-4DEC171B021F}">
      <dsp:nvSpPr>
        <dsp:cNvPr id="0" name=""/>
        <dsp:cNvSpPr/>
      </dsp:nvSpPr>
      <dsp:spPr>
        <a:xfrm>
          <a:off x="371483" y="941500"/>
          <a:ext cx="675424" cy="67542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66B4C791-90BC-4D95-A8EB-299DAC1E7956}">
      <dsp:nvSpPr>
        <dsp:cNvPr id="0" name=""/>
        <dsp:cNvSpPr/>
      </dsp:nvSpPr>
      <dsp:spPr>
        <a:xfrm>
          <a:off x="1418391" y="665190"/>
          <a:ext cx="4328159" cy="12280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968" tIns="129968" rIns="129968" bIns="129968" numCol="1" spcCol="1270" anchor="ctr" anchorCtr="0">
          <a:noAutofit/>
        </a:bodyPr>
        <a:lstStyle/>
        <a:p>
          <a:pPr marL="0" lvl="0" indent="0" algn="l" defTabSz="933450">
            <a:lnSpc>
              <a:spcPct val="100000"/>
            </a:lnSpc>
            <a:spcBef>
              <a:spcPct val="0"/>
            </a:spcBef>
            <a:spcAft>
              <a:spcPct val="35000"/>
            </a:spcAft>
            <a:buNone/>
          </a:pPr>
          <a:r>
            <a:rPr lang="en-US" sz="2100" kern="1200" dirty="0"/>
            <a:t>Only the Parties to an individual appeal are able to view the docket and uploaded materials.</a:t>
          </a:r>
        </a:p>
      </dsp:txBody>
      <dsp:txXfrm>
        <a:off x="1418391" y="665190"/>
        <a:ext cx="4328159" cy="1228044"/>
      </dsp:txXfrm>
    </dsp:sp>
    <dsp:sp modelId="{8235F6F0-2C60-48EB-91FF-F5404EBA37A8}">
      <dsp:nvSpPr>
        <dsp:cNvPr id="0" name=""/>
        <dsp:cNvSpPr/>
      </dsp:nvSpPr>
      <dsp:spPr>
        <a:xfrm>
          <a:off x="5746551" y="665190"/>
          <a:ext cx="3871581" cy="12280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968" tIns="129968" rIns="129968" bIns="129968" numCol="1" spcCol="1270" anchor="ctr" anchorCtr="0">
          <a:noAutofit/>
        </a:bodyPr>
        <a:lstStyle/>
        <a:p>
          <a:pPr marL="0" lvl="0" indent="0" algn="l" defTabSz="711200">
            <a:lnSpc>
              <a:spcPct val="100000"/>
            </a:lnSpc>
            <a:spcBef>
              <a:spcPct val="0"/>
            </a:spcBef>
            <a:spcAft>
              <a:spcPct val="35000"/>
            </a:spcAft>
            <a:buNone/>
          </a:pPr>
          <a:r>
            <a:rPr lang="en-US" sz="1600" kern="1200" dirty="0"/>
            <a:t>The Final Determination and post Final Determination documents will be public.</a:t>
          </a:r>
        </a:p>
      </dsp:txBody>
      <dsp:txXfrm>
        <a:off x="5746551" y="665190"/>
        <a:ext cx="3871581" cy="1228044"/>
      </dsp:txXfrm>
    </dsp:sp>
    <dsp:sp modelId="{C04C2E41-72BE-48A1-A781-665972B58F4D}">
      <dsp:nvSpPr>
        <dsp:cNvPr id="0" name=""/>
        <dsp:cNvSpPr/>
      </dsp:nvSpPr>
      <dsp:spPr>
        <a:xfrm>
          <a:off x="0" y="2200246"/>
          <a:ext cx="9618133" cy="1228044"/>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9E5D4A5-E28E-4991-8889-588DD9888035}">
      <dsp:nvSpPr>
        <dsp:cNvPr id="0" name=""/>
        <dsp:cNvSpPr/>
      </dsp:nvSpPr>
      <dsp:spPr>
        <a:xfrm>
          <a:off x="371483" y="2476556"/>
          <a:ext cx="675424" cy="67542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D74FF17B-88EA-47C9-9638-27609AEF8323}">
      <dsp:nvSpPr>
        <dsp:cNvPr id="0" name=""/>
        <dsp:cNvSpPr/>
      </dsp:nvSpPr>
      <dsp:spPr>
        <a:xfrm>
          <a:off x="1418391" y="2200246"/>
          <a:ext cx="4328159" cy="12280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968" tIns="129968" rIns="129968" bIns="129968" numCol="1" spcCol="1270" anchor="ctr" anchorCtr="0">
          <a:noAutofit/>
        </a:bodyPr>
        <a:lstStyle/>
        <a:p>
          <a:pPr marL="0" lvl="0" indent="0" algn="l" defTabSz="933450">
            <a:lnSpc>
              <a:spcPct val="100000"/>
            </a:lnSpc>
            <a:spcBef>
              <a:spcPct val="0"/>
            </a:spcBef>
            <a:spcAft>
              <a:spcPct val="35000"/>
            </a:spcAft>
            <a:buNone/>
          </a:pPr>
          <a:r>
            <a:rPr lang="en-US" sz="2100" kern="1200" dirty="0"/>
            <a:t>The E-File Portal refreshes once an hour.</a:t>
          </a:r>
        </a:p>
      </dsp:txBody>
      <dsp:txXfrm>
        <a:off x="1418391" y="2200246"/>
        <a:ext cx="4328159" cy="1228044"/>
      </dsp:txXfrm>
    </dsp:sp>
    <dsp:sp modelId="{79C1FEE2-3D9D-4C3B-913C-BCA644A9A6D5}">
      <dsp:nvSpPr>
        <dsp:cNvPr id="0" name=""/>
        <dsp:cNvSpPr/>
      </dsp:nvSpPr>
      <dsp:spPr>
        <a:xfrm>
          <a:off x="5746551" y="2200246"/>
          <a:ext cx="3871581" cy="12280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968" tIns="129968" rIns="129968" bIns="129968" numCol="1" spcCol="1270" anchor="ctr" anchorCtr="0">
          <a:noAutofit/>
        </a:bodyPr>
        <a:lstStyle/>
        <a:p>
          <a:pPr marL="0" lvl="0" indent="0" algn="l" defTabSz="711200">
            <a:lnSpc>
              <a:spcPct val="100000"/>
            </a:lnSpc>
            <a:spcBef>
              <a:spcPct val="0"/>
            </a:spcBef>
            <a:spcAft>
              <a:spcPct val="35000"/>
            </a:spcAft>
            <a:buNone/>
          </a:pPr>
          <a:r>
            <a:rPr lang="en-US" sz="1600" kern="1200" dirty="0"/>
            <a:t>You will not immediately receive an email notification confirming your submission or upload.</a:t>
          </a:r>
        </a:p>
      </dsp:txBody>
      <dsp:txXfrm>
        <a:off x="5746551" y="2200246"/>
        <a:ext cx="3871581" cy="1228044"/>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43E4E5CE-5446-4365-839F-C7AE0CBAA93C}" type="datetimeFigureOut">
              <a:rPr lang="en-US" smtClean="0"/>
              <a:t>7/5/2023</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74B78042-F3D8-4F9A-8F44-7724CD1A75EA}" type="slidenum">
              <a:rPr lang="en-US" smtClean="0"/>
              <a:t>‹#›</a:t>
            </a:fld>
            <a:endParaRPr lang="en-US" dirty="0"/>
          </a:p>
        </p:txBody>
      </p:sp>
    </p:spTree>
    <p:extLst>
      <p:ext uri="{BB962C8B-B14F-4D97-AF65-F5344CB8AC3E}">
        <p14:creationId xmlns:p14="http://schemas.microsoft.com/office/powerpoint/2010/main" val="11637058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mailto:openrecords@pa.gov"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to the OOR’s E-File Portal User Training.</a:t>
            </a:r>
          </a:p>
          <a:p>
            <a:endParaRPr lang="en-US" dirty="0"/>
          </a:p>
          <a:p>
            <a:r>
              <a:rPr lang="en-US" dirty="0"/>
              <a:t>This slide presentation will cover all aspects of the E-File Portal that a user will encounter during the course of an appeal.</a:t>
            </a:r>
          </a:p>
          <a:p>
            <a:pPr marL="174708" indent="-174708">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74B78042-F3D8-4F9A-8F44-7724CD1A75EA}" type="slidenum">
              <a:rPr lang="en-US" smtClean="0"/>
              <a:t>1</a:t>
            </a:fld>
            <a:endParaRPr lang="en-US" dirty="0"/>
          </a:p>
        </p:txBody>
      </p:sp>
    </p:spTree>
    <p:extLst>
      <p:ext uri="{BB962C8B-B14F-4D97-AF65-F5344CB8AC3E}">
        <p14:creationId xmlns:p14="http://schemas.microsoft.com/office/powerpoint/2010/main" val="36119518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9415" indent="-349415" algn="just">
              <a:lnSpc>
                <a:spcPct val="115000"/>
              </a:lnSpc>
              <a:buFont typeface="Symbol" panose="05050102010706020507" pitchFamily="18" charset="2"/>
              <a:buChar char=""/>
            </a:pPr>
            <a:r>
              <a:rPr lang="en-US" sz="1800" dirty="0">
                <a:latin typeface="Calibri" panose="020F0502020204030204" pitchFamily="34" charset="0"/>
                <a:ea typeface="Calibri" panose="020F0502020204030204" pitchFamily="34" charset="0"/>
                <a:cs typeface="Times New Roman" panose="02020603050405020304" pitchFamily="18" charset="0"/>
              </a:rPr>
              <a:t>When an appeal is docketed with the OOR and a Notice of Appeal is issued, the Requester and the Agency Open Records Officer or AORO will receive login credentials and will be granted docket access.</a:t>
            </a:r>
          </a:p>
          <a:p>
            <a:pPr marL="349415" indent="-349415" algn="just">
              <a:lnSpc>
                <a:spcPct val="115000"/>
              </a:lnSpc>
              <a:buFont typeface="Symbol" panose="05050102010706020507" pitchFamily="18" charset="2"/>
              <a:buChar char=""/>
            </a:pPr>
            <a:r>
              <a:rPr lang="en-US" sz="1800" dirty="0">
                <a:latin typeface="Calibri" panose="020F0502020204030204" pitchFamily="34" charset="0"/>
                <a:ea typeface="Calibri" panose="020F0502020204030204" pitchFamily="34" charset="0"/>
                <a:cs typeface="Times New Roman" panose="02020603050405020304" pitchFamily="18" charset="0"/>
              </a:rPr>
              <a:t>If either party will be represented on appeal, i.e. a Requester has Counsel or an Agency has a Solicitor, the Entry of Appearance or “EoA” form must be completed.</a:t>
            </a:r>
          </a:p>
          <a:p>
            <a:pPr marL="349415" indent="-349415" algn="just">
              <a:lnSpc>
                <a:spcPct val="115000"/>
              </a:lnSpc>
              <a:buFont typeface="Symbol" panose="05050102010706020507" pitchFamily="18" charset="2"/>
              <a:buChar char=""/>
            </a:pPr>
            <a:r>
              <a:rPr lang="en-US" sz="1800" dirty="0">
                <a:latin typeface="Calibri" panose="020F0502020204030204" pitchFamily="34" charset="0"/>
                <a:ea typeface="Calibri" panose="020F0502020204030204" pitchFamily="34" charset="0"/>
                <a:cs typeface="Times New Roman" panose="02020603050405020304" pitchFamily="18" charset="0"/>
              </a:rPr>
              <a:t>An electronic EoA form is also available on the OOR website under the “Appeals” menu.</a:t>
            </a:r>
          </a:p>
          <a:p>
            <a:pPr marL="349415" indent="-349415" algn="just">
              <a:lnSpc>
                <a:spcPct val="115000"/>
              </a:lnSpc>
              <a:buFont typeface="Symbol" panose="05050102010706020507" pitchFamily="18" charset="2"/>
              <a:buChar char=""/>
            </a:pPr>
            <a:r>
              <a:rPr lang="en-US" sz="1800" dirty="0">
                <a:latin typeface="Calibri" panose="020F0502020204030204" pitchFamily="34" charset="0"/>
                <a:ea typeface="Calibri" panose="020F0502020204030204" pitchFamily="34" charset="0"/>
                <a:cs typeface="Times New Roman" panose="02020603050405020304" pitchFamily="18" charset="0"/>
              </a:rPr>
              <a:t>The electronic EoA form is the preferable method, but a “paper” EoA that is uploaded to the docket by a party who already has E-File Portal access will also be accepted.</a:t>
            </a:r>
          </a:p>
          <a:p>
            <a:endParaRPr lang="en-US" dirty="0"/>
          </a:p>
        </p:txBody>
      </p:sp>
      <p:sp>
        <p:nvSpPr>
          <p:cNvPr id="4" name="Slide Number Placeholder 3"/>
          <p:cNvSpPr>
            <a:spLocks noGrp="1"/>
          </p:cNvSpPr>
          <p:nvPr>
            <p:ph type="sldNum" sz="quarter" idx="5"/>
          </p:nvPr>
        </p:nvSpPr>
        <p:spPr/>
        <p:txBody>
          <a:bodyPr/>
          <a:lstStyle/>
          <a:p>
            <a:fld id="{74B78042-F3D8-4F9A-8F44-7724CD1A75EA}" type="slidenum">
              <a:rPr lang="en-US" smtClean="0"/>
              <a:t>10</a:t>
            </a:fld>
            <a:endParaRPr lang="en-US" dirty="0"/>
          </a:p>
        </p:txBody>
      </p:sp>
    </p:spTree>
    <p:extLst>
      <p:ext uri="{BB962C8B-B14F-4D97-AF65-F5344CB8AC3E}">
        <p14:creationId xmlns:p14="http://schemas.microsoft.com/office/powerpoint/2010/main" val="32283659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9415" indent="-349415" algn="just">
              <a:lnSpc>
                <a:spcPct val="115000"/>
              </a:lnSpc>
              <a:buFont typeface="Symbol" panose="05050102010706020507" pitchFamily="18" charset="2"/>
              <a:buChar char=""/>
            </a:pPr>
            <a:r>
              <a:rPr lang="en-US" sz="1800" b="1" dirty="0">
                <a:latin typeface="Calibri" panose="020F0502020204030204" pitchFamily="34" charset="0"/>
                <a:ea typeface="Calibri" panose="020F0502020204030204" pitchFamily="34" charset="0"/>
                <a:cs typeface="Times New Roman" panose="02020603050405020304" pitchFamily="18" charset="0"/>
              </a:rPr>
              <a:t>NOTE:</a:t>
            </a:r>
            <a:r>
              <a:rPr lang="en-US" sz="1800" dirty="0">
                <a:latin typeface="Calibri" panose="020F0502020204030204" pitchFamily="34" charset="0"/>
                <a:ea typeface="Calibri" panose="020F0502020204030204" pitchFamily="34" charset="0"/>
                <a:cs typeface="Times New Roman" panose="02020603050405020304" pitchFamily="18" charset="0"/>
              </a:rPr>
              <a:t> a Direct Interest Participant Status form is NOT for the Parties, such as the Requester, the Agency or counsel for either party.</a:t>
            </a:r>
          </a:p>
          <a:p>
            <a:pPr marL="349415" indent="-349415" algn="just">
              <a:lnSpc>
                <a:spcPct val="115000"/>
              </a:lnSpc>
              <a:buFont typeface="Symbol" panose="05050102010706020507" pitchFamily="18" charset="2"/>
              <a:buChar char=""/>
            </a:pPr>
            <a:r>
              <a:rPr lang="en-US" sz="1800" dirty="0">
                <a:latin typeface="Calibri" panose="020F0502020204030204" pitchFamily="34" charset="0"/>
                <a:ea typeface="Calibri" panose="020F0502020204030204" pitchFamily="34" charset="0"/>
                <a:cs typeface="Times New Roman" panose="02020603050405020304" pitchFamily="18" charset="0"/>
              </a:rPr>
              <a:t>Direct Interest Participant or DIP Status Request is only for outside parties or their counsel that may have an interest in the records at issue on appeal. </a:t>
            </a:r>
          </a:p>
          <a:p>
            <a:pPr marL="349415" indent="-349415" algn="just">
              <a:lnSpc>
                <a:spcPct val="115000"/>
              </a:lnSpc>
              <a:buFont typeface="Symbol" panose="05050102010706020507" pitchFamily="18" charset="2"/>
              <a:buChar char=""/>
            </a:pPr>
            <a:r>
              <a:rPr lang="en-US" sz="1800" dirty="0">
                <a:latin typeface="Calibri" panose="020F0502020204030204" pitchFamily="34" charset="0"/>
                <a:ea typeface="Calibri" panose="020F0502020204030204" pitchFamily="34" charset="0"/>
                <a:cs typeface="Times New Roman" panose="02020603050405020304" pitchFamily="18" charset="0"/>
              </a:rPr>
              <a:t>The DIP Status Request form is also available on the “Appeals” drop-down menu on the OOR website.</a:t>
            </a:r>
          </a:p>
          <a:p>
            <a:pPr marL="349415" indent="-349415" algn="just" defTabSz="931774">
              <a:lnSpc>
                <a:spcPct val="115000"/>
              </a:lnSpc>
              <a:buFont typeface="Symbol" panose="05050102010706020507" pitchFamily="18" charset="2"/>
              <a:buChar char=""/>
              <a:defRPr/>
            </a:pPr>
            <a:r>
              <a:rPr lang="en-US" sz="1800" dirty="0">
                <a:latin typeface="Calibri" panose="020F0502020204030204" pitchFamily="34" charset="0"/>
                <a:ea typeface="Calibri" panose="020F0502020204030204" pitchFamily="34" charset="0"/>
                <a:cs typeface="Times New Roman" panose="02020603050405020304" pitchFamily="18" charset="0"/>
              </a:rPr>
              <a:t>The electronic DIP form is the preferable method, but a “paper” DIP that is uploaded to the docket by a party who already has E-File Portal access will also be accepted.</a:t>
            </a:r>
          </a:p>
          <a:p>
            <a:pPr marL="349415" marR="0" lvl="0" indent="-349415" algn="just" defTabSz="931774" rtl="0" eaLnBrk="1" fontAlgn="auto" latinLnBrk="0" hangingPunct="1">
              <a:lnSpc>
                <a:spcPct val="115000"/>
              </a:lnSpc>
              <a:spcBef>
                <a:spcPts val="0"/>
              </a:spcBef>
              <a:spcAft>
                <a:spcPts val="0"/>
              </a:spcAft>
              <a:buClrTx/>
              <a:buSzTx/>
              <a:buFont typeface="Symbol" panose="05050102010706020507" pitchFamily="18" charset="2"/>
              <a:buChar char=""/>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When a DIP Request is submitted, the Appeals Officer will review it to determine if a third-party interest in the appeal has been demonstrated. </a:t>
            </a:r>
          </a:p>
          <a:p>
            <a:pPr marL="349415" marR="0" lvl="0" indent="-349415" algn="just" defTabSz="931774" rtl="0" eaLnBrk="1" fontAlgn="auto" latinLnBrk="0" hangingPunct="1">
              <a:lnSpc>
                <a:spcPct val="115000"/>
              </a:lnSpc>
              <a:spcBef>
                <a:spcPts val="0"/>
              </a:spcBef>
              <a:spcAft>
                <a:spcPts val="0"/>
              </a:spcAft>
              <a:buClrTx/>
              <a:buSzTx/>
              <a:buFont typeface="Symbol" panose="05050102010706020507" pitchFamily="18" charset="2"/>
              <a:buChar char=""/>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Appeals Officer will contact the parties with a DIP determination and an explanation of the next steps in the process.</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349415" indent="-349415" algn="just" defTabSz="931774">
              <a:lnSpc>
                <a:spcPct val="115000"/>
              </a:lnSpc>
              <a:buFont typeface="Symbol" panose="05050102010706020507" pitchFamily="18" charset="2"/>
              <a:buChar char=""/>
              <a:defRPr/>
            </a:pPr>
            <a:r>
              <a:rPr lang="en-US" sz="1800" dirty="0">
                <a:latin typeface="Calibri" panose="020F0502020204030204" pitchFamily="34" charset="0"/>
                <a:ea typeface="Calibri" panose="020F0502020204030204" pitchFamily="34" charset="0"/>
                <a:cs typeface="Times New Roman" panose="02020603050405020304" pitchFamily="18" charset="0"/>
              </a:rPr>
              <a:t>A DIP has access to the online portal account and all submission documents and communications that have been added to the docket sheet through the Portal.</a:t>
            </a:r>
          </a:p>
          <a:p>
            <a:pPr marL="349415" indent="-349415" algn="just">
              <a:lnSpc>
                <a:spcPct val="115000"/>
              </a:lnSpc>
              <a:buFont typeface="Symbol" panose="05050102010706020507" pitchFamily="18" charset="2"/>
              <a:buChar char=""/>
            </a:pPr>
            <a:endParaRPr lang="en-US" sz="18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74B78042-F3D8-4F9A-8F44-7724CD1A75EA}" type="slidenum">
              <a:rPr lang="en-US" smtClean="0"/>
              <a:t>11</a:t>
            </a:fld>
            <a:endParaRPr lang="en-US" dirty="0"/>
          </a:p>
        </p:txBody>
      </p:sp>
    </p:spTree>
    <p:extLst>
      <p:ext uri="{BB962C8B-B14F-4D97-AF65-F5344CB8AC3E}">
        <p14:creationId xmlns:p14="http://schemas.microsoft.com/office/powerpoint/2010/main" val="8997238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sz="1800" dirty="0">
                <a:latin typeface="Calibri" panose="020F0502020204030204" pitchFamily="34" charset="0"/>
                <a:ea typeface="Calibri" panose="020F0502020204030204" pitchFamily="34" charset="0"/>
                <a:cs typeface="Times New Roman" panose="02020603050405020304" pitchFamily="18" charset="0"/>
              </a:rPr>
              <a:t>This slide is an example of what you will see when viewing the docket sheet. </a:t>
            </a:r>
          </a:p>
          <a:p>
            <a:endParaRPr lang="en-US" dirty="0"/>
          </a:p>
        </p:txBody>
      </p:sp>
      <p:sp>
        <p:nvSpPr>
          <p:cNvPr id="4" name="Slide Number Placeholder 3"/>
          <p:cNvSpPr>
            <a:spLocks noGrp="1"/>
          </p:cNvSpPr>
          <p:nvPr>
            <p:ph type="sldNum" sz="quarter" idx="5"/>
          </p:nvPr>
        </p:nvSpPr>
        <p:spPr/>
        <p:txBody>
          <a:bodyPr/>
          <a:lstStyle/>
          <a:p>
            <a:fld id="{74B78042-F3D8-4F9A-8F44-7724CD1A75EA}" type="slidenum">
              <a:rPr lang="en-US" smtClean="0"/>
              <a:t>12</a:t>
            </a:fld>
            <a:endParaRPr lang="en-US" dirty="0"/>
          </a:p>
        </p:txBody>
      </p:sp>
    </p:spTree>
    <p:extLst>
      <p:ext uri="{BB962C8B-B14F-4D97-AF65-F5344CB8AC3E}">
        <p14:creationId xmlns:p14="http://schemas.microsoft.com/office/powerpoint/2010/main" val="4614954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sz="1800" dirty="0">
                <a:latin typeface="Calibri" panose="020F0502020204030204" pitchFamily="34" charset="0"/>
                <a:ea typeface="Calibri" panose="020F0502020204030204" pitchFamily="34" charset="0"/>
                <a:cs typeface="Times New Roman" panose="02020603050405020304" pitchFamily="18" charset="0"/>
              </a:rPr>
              <a:t>On this page a party is able to see all party participant information.  Simply click the “View Party Info” button.</a:t>
            </a:r>
          </a:p>
          <a:p>
            <a:endParaRPr lang="en-US" dirty="0"/>
          </a:p>
        </p:txBody>
      </p:sp>
      <p:sp>
        <p:nvSpPr>
          <p:cNvPr id="4" name="Slide Number Placeholder 3"/>
          <p:cNvSpPr>
            <a:spLocks noGrp="1"/>
          </p:cNvSpPr>
          <p:nvPr>
            <p:ph type="sldNum" sz="quarter" idx="5"/>
          </p:nvPr>
        </p:nvSpPr>
        <p:spPr/>
        <p:txBody>
          <a:bodyPr/>
          <a:lstStyle/>
          <a:p>
            <a:fld id="{74B78042-F3D8-4F9A-8F44-7724CD1A75EA}" type="slidenum">
              <a:rPr lang="en-US" smtClean="0"/>
              <a:t>13</a:t>
            </a:fld>
            <a:endParaRPr lang="en-US" dirty="0"/>
          </a:p>
        </p:txBody>
      </p:sp>
    </p:spTree>
    <p:extLst>
      <p:ext uri="{BB962C8B-B14F-4D97-AF65-F5344CB8AC3E}">
        <p14:creationId xmlns:p14="http://schemas.microsoft.com/office/powerpoint/2010/main" val="34571411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defTabSz="931774">
              <a:lnSpc>
                <a:spcPct val="115000"/>
              </a:lnSpc>
              <a:defRPr/>
            </a:pPr>
            <a:r>
              <a:rPr lang="en-US" sz="1800" dirty="0">
                <a:latin typeface="Calibri" panose="020F0502020204030204" pitchFamily="34" charset="0"/>
                <a:ea typeface="Calibri" panose="020F0502020204030204" pitchFamily="34" charset="0"/>
                <a:cs typeface="Times New Roman" panose="02020603050405020304" pitchFamily="18" charset="0"/>
              </a:rPr>
              <a:t>These 4 slides go through the steps for a user to upload documents to the Portal.  </a:t>
            </a:r>
          </a:p>
          <a:p>
            <a:pPr marL="285750" indent="-285750" algn="just" defTabSz="931774">
              <a:lnSpc>
                <a:spcPct val="115000"/>
              </a:lnSpc>
              <a:buFont typeface="Arial" panose="020B0604020202020204" pitchFamily="34" charset="0"/>
              <a:buChar char="•"/>
              <a:defRPr/>
            </a:pPr>
            <a:r>
              <a:rPr lang="en-US" sz="1800" dirty="0">
                <a:latin typeface="Calibri" panose="020F0502020204030204" pitchFamily="34" charset="0"/>
                <a:ea typeface="Calibri" panose="020F0502020204030204" pitchFamily="34" charset="0"/>
                <a:cs typeface="Times New Roman" panose="02020603050405020304" pitchFamily="18" charset="0"/>
              </a:rPr>
              <a:t>This slide depicts the view when a user presses the “Submit File” button on the docket view page.  </a:t>
            </a:r>
          </a:p>
          <a:p>
            <a:pPr defTabSz="931774">
              <a:defRPr/>
            </a:pPr>
            <a:r>
              <a:rPr lang="en-US" sz="1800" dirty="0">
                <a:latin typeface="Calibri" panose="020F0502020204030204" pitchFamily="34" charset="0"/>
                <a:ea typeface="Calibri" panose="020F0502020204030204" pitchFamily="34" charset="0"/>
                <a:cs typeface="Times New Roman" panose="02020603050405020304" pitchFamily="18" charset="0"/>
              </a:rPr>
              <a:t> </a:t>
            </a:r>
          </a:p>
          <a:p>
            <a:endParaRPr lang="en-US" dirty="0"/>
          </a:p>
        </p:txBody>
      </p:sp>
      <p:sp>
        <p:nvSpPr>
          <p:cNvPr id="4" name="Slide Number Placeholder 3"/>
          <p:cNvSpPr>
            <a:spLocks noGrp="1"/>
          </p:cNvSpPr>
          <p:nvPr>
            <p:ph type="sldNum" sz="quarter" idx="5"/>
          </p:nvPr>
        </p:nvSpPr>
        <p:spPr/>
        <p:txBody>
          <a:bodyPr/>
          <a:lstStyle/>
          <a:p>
            <a:fld id="{74B78042-F3D8-4F9A-8F44-7724CD1A75EA}" type="slidenum">
              <a:rPr lang="en-US" smtClean="0"/>
              <a:t>14</a:t>
            </a:fld>
            <a:endParaRPr lang="en-US" dirty="0"/>
          </a:p>
        </p:txBody>
      </p:sp>
    </p:spTree>
    <p:extLst>
      <p:ext uri="{BB962C8B-B14F-4D97-AF65-F5344CB8AC3E}">
        <p14:creationId xmlns:p14="http://schemas.microsoft.com/office/powerpoint/2010/main" val="15346997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91179" indent="-291179" algn="just" defTabSz="931774">
              <a:lnSpc>
                <a:spcPct val="115000"/>
              </a:lnSpc>
              <a:buFont typeface="Arial" panose="020B0604020202020204" pitchFamily="34" charset="0"/>
              <a:buChar char="•"/>
              <a:defRPr/>
            </a:pPr>
            <a:r>
              <a:rPr lang="en-US" sz="1800" dirty="0">
                <a:latin typeface="Calibri" panose="020F0502020204030204" pitchFamily="34" charset="0"/>
                <a:ea typeface="Calibri" panose="020F0502020204030204" pitchFamily="34" charset="0"/>
                <a:cs typeface="Times New Roman" panose="02020603050405020304" pitchFamily="18" charset="0"/>
              </a:rPr>
              <a:t>This slide depicts the Requester’s view of the document upload page.</a:t>
            </a:r>
          </a:p>
          <a:p>
            <a:pPr marL="291179" indent="-291179" algn="just" defTabSz="931774">
              <a:lnSpc>
                <a:spcPct val="115000"/>
              </a:lnSpc>
              <a:buFont typeface="Arial" panose="020B0604020202020204" pitchFamily="34" charset="0"/>
              <a:buChar char="•"/>
              <a:defRPr/>
            </a:pPr>
            <a:r>
              <a:rPr lang="en-US" sz="1800" dirty="0">
                <a:latin typeface="Calibri" panose="020F0502020204030204" pitchFamily="34" charset="0"/>
                <a:cs typeface="Times New Roman" panose="02020603050405020304" pitchFamily="18" charset="0"/>
              </a:rPr>
              <a:t>The drop-down menu provides the user with document descriptions for uploading purposes, i.e. Requester Correspondence or Requester Submission.</a:t>
            </a:r>
          </a:p>
          <a:p>
            <a:pPr marL="291179" indent="-291179" algn="just" defTabSz="931774">
              <a:lnSpc>
                <a:spcPct val="115000"/>
              </a:lnSpc>
              <a:buFont typeface="Arial" panose="020B0604020202020204" pitchFamily="34" charset="0"/>
              <a:buChar char="•"/>
              <a:defRPr/>
            </a:pPr>
            <a:r>
              <a:rPr lang="en-US" sz="1800" dirty="0">
                <a:solidFill>
                  <a:schemeClr val="bg2">
                    <a:lumMod val="50000"/>
                  </a:schemeClr>
                </a:solidFill>
                <a:latin typeface="Calibri" panose="020F0502020204030204" pitchFamily="34" charset="0"/>
                <a:cs typeface="Times New Roman" panose="02020603050405020304" pitchFamily="18" charset="0"/>
              </a:rPr>
              <a:t>Choose the description that best describes your document.  If it is an incorrect description, the Appeals Officer can change the description to the correct name. </a:t>
            </a:r>
            <a:endParaRPr lang="en-US" sz="1800" dirty="0">
              <a:solidFill>
                <a:schemeClr val="bg2">
                  <a:lumMod val="50000"/>
                </a:schemeClr>
              </a:solidFill>
            </a:endParaRPr>
          </a:p>
          <a:p>
            <a:pPr marL="349415" indent="-349415" algn="just">
              <a:lnSpc>
                <a:spcPct val="115000"/>
              </a:lnSpc>
              <a:buFont typeface="Symbol" panose="05050102010706020507" pitchFamily="18" charset="2"/>
              <a:buChar char=""/>
            </a:pPr>
            <a:endParaRPr lang="en-US" sz="18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74B78042-F3D8-4F9A-8F44-7724CD1A75EA}" type="slidenum">
              <a:rPr lang="en-US" smtClean="0"/>
              <a:t>15</a:t>
            </a:fld>
            <a:endParaRPr lang="en-US" dirty="0"/>
          </a:p>
        </p:txBody>
      </p:sp>
    </p:spTree>
    <p:extLst>
      <p:ext uri="{BB962C8B-B14F-4D97-AF65-F5344CB8AC3E}">
        <p14:creationId xmlns:p14="http://schemas.microsoft.com/office/powerpoint/2010/main" val="3350045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a:latin typeface="Calibri" panose="020F0502020204030204" pitchFamily="34" charset="0"/>
                <a:ea typeface="Calibri" panose="020F0502020204030204" pitchFamily="34" charset="0"/>
                <a:cs typeface="Times New Roman" panose="02020603050405020304" pitchFamily="18" charset="0"/>
              </a:rPr>
              <a:t>This slide depicts the Agency’s view of the document upload page.</a:t>
            </a:r>
          </a:p>
          <a:p>
            <a:pPr marL="174708" indent="-174708" defTabSz="931774">
              <a:buFont typeface="Arial" panose="020B0604020202020204" pitchFamily="34" charset="0"/>
              <a:buChar char="•"/>
              <a:defRPr/>
            </a:pPr>
            <a:r>
              <a:rPr lang="en-US" dirty="0">
                <a:latin typeface="Calibri" panose="020F0502020204030204" pitchFamily="34" charset="0"/>
                <a:cs typeface="Times New Roman" panose="02020603050405020304" pitchFamily="18" charset="0"/>
              </a:rPr>
              <a:t>The drop-down menu provides the user with document descriptions for uploading purposes, i.e. Agency Correspondence or Agency Submission.</a:t>
            </a:r>
            <a:endParaRPr lang="en-US" dirty="0"/>
          </a:p>
          <a:p>
            <a:pPr marL="174708" indent="-174708">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74B78042-F3D8-4F9A-8F44-7724CD1A75EA}" type="slidenum">
              <a:rPr lang="en-US" smtClean="0"/>
              <a:t>16</a:t>
            </a:fld>
            <a:endParaRPr lang="en-US" dirty="0"/>
          </a:p>
        </p:txBody>
      </p:sp>
    </p:spTree>
    <p:extLst>
      <p:ext uri="{BB962C8B-B14F-4D97-AF65-F5344CB8AC3E}">
        <p14:creationId xmlns:p14="http://schemas.microsoft.com/office/powerpoint/2010/main" val="22159849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9415" indent="-349415" algn="just">
              <a:lnSpc>
                <a:spcPct val="115000"/>
              </a:lnSpc>
              <a:buFont typeface="Symbol" panose="05050102010706020507" pitchFamily="18" charset="2"/>
              <a:buChar char=""/>
            </a:pPr>
            <a:r>
              <a:rPr lang="en-US" sz="1800" dirty="0">
                <a:latin typeface="Calibri" panose="020F0502020204030204" pitchFamily="34" charset="0"/>
                <a:ea typeface="Calibri" panose="020F0502020204030204" pitchFamily="34" charset="0"/>
                <a:cs typeface="Times New Roman" panose="02020603050405020304" pitchFamily="18" charset="0"/>
              </a:rPr>
              <a:t>Please take note of the file limitations and formats that can be accepted through the E-File Portal. </a:t>
            </a:r>
          </a:p>
          <a:p>
            <a:pPr marL="349415" indent="-349415" algn="just">
              <a:lnSpc>
                <a:spcPct val="115000"/>
              </a:lnSpc>
              <a:buFont typeface="Symbol" panose="05050102010706020507" pitchFamily="18" charset="2"/>
              <a:buChar char=""/>
            </a:pPr>
            <a:r>
              <a:rPr lang="en-US" sz="1800" dirty="0">
                <a:latin typeface="Calibri" panose="020F0502020204030204" pitchFamily="34" charset="0"/>
                <a:ea typeface="Calibri" panose="020F0502020204030204" pitchFamily="34" charset="0"/>
                <a:cs typeface="Times New Roman" panose="02020603050405020304" pitchFamily="18" charset="0"/>
              </a:rPr>
              <a:t>The limitations are highlighted on the slide in the box above “Submit”.</a:t>
            </a:r>
          </a:p>
          <a:p>
            <a:pPr marL="349415" indent="-349415" algn="just">
              <a:lnSpc>
                <a:spcPct val="115000"/>
              </a:lnSpc>
              <a:buFont typeface="Symbol" panose="05050102010706020507" pitchFamily="18" charset="2"/>
              <a:buChar char=""/>
            </a:pPr>
            <a:r>
              <a:rPr lang="en-US" sz="1800" dirty="0">
                <a:latin typeface="Calibri" panose="020F0502020204030204" pitchFamily="34" charset="0"/>
                <a:ea typeface="Calibri" panose="020F0502020204030204" pitchFamily="34" charset="0"/>
                <a:cs typeface="Times New Roman" panose="02020603050405020304" pitchFamily="18" charset="0"/>
              </a:rPr>
              <a:t>If you have problems or questions, contact the OOR staff at </a:t>
            </a:r>
            <a:r>
              <a:rPr lang="en-US" sz="18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3"/>
              </a:rPr>
              <a:t>openrecords@pa.gov</a:t>
            </a:r>
            <a:r>
              <a:rPr lang="en-US" sz="1800" dirty="0">
                <a:latin typeface="Calibri" panose="020F0502020204030204" pitchFamily="34" charset="0"/>
                <a:ea typeface="Calibri" panose="020F0502020204030204" pitchFamily="34" charset="0"/>
                <a:cs typeface="Times New Roman" panose="02020603050405020304" pitchFamily="18" charset="0"/>
              </a:rPr>
              <a:t> or 717-346-9903.</a:t>
            </a:r>
          </a:p>
          <a:p>
            <a:pPr marL="349415" indent="-349415" algn="just" defTabSz="931774">
              <a:lnSpc>
                <a:spcPct val="115000"/>
              </a:lnSpc>
              <a:buFont typeface="Symbol" panose="05050102010706020507" pitchFamily="18" charset="2"/>
              <a:buChar char=""/>
              <a:defRPr/>
            </a:pPr>
            <a:r>
              <a:rPr lang="en-US" sz="1800" dirty="0">
                <a:latin typeface="Calibri" panose="020F0502020204030204" pitchFamily="34" charset="0"/>
                <a:ea typeface="Calibri" panose="020F0502020204030204" pitchFamily="34" charset="0"/>
                <a:cs typeface="Times New Roman" panose="02020603050405020304" pitchFamily="18" charset="0"/>
              </a:rPr>
              <a:t>In addition, short and more informal correspondence may be sent through the E-File Portal by way of a “Manual Text” box.  Using “Manual Text” is similar to sending an email or a text message. </a:t>
            </a:r>
          </a:p>
          <a:p>
            <a:pPr marL="349415" indent="-349415" algn="just">
              <a:lnSpc>
                <a:spcPct val="115000"/>
              </a:lnSpc>
              <a:buFont typeface="Symbol" panose="05050102010706020507" pitchFamily="18" charset="2"/>
              <a:buChar char=""/>
            </a:pPr>
            <a:endParaRPr lang="en-US" sz="18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74B78042-F3D8-4F9A-8F44-7724CD1A75EA}" type="slidenum">
              <a:rPr lang="en-US" smtClean="0"/>
              <a:t>17</a:t>
            </a:fld>
            <a:endParaRPr lang="en-US" dirty="0"/>
          </a:p>
        </p:txBody>
      </p:sp>
    </p:spTree>
    <p:extLst>
      <p:ext uri="{BB962C8B-B14F-4D97-AF65-F5344CB8AC3E}">
        <p14:creationId xmlns:p14="http://schemas.microsoft.com/office/powerpoint/2010/main" val="13453742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gn="just">
              <a:lnSpc>
                <a:spcPct val="115000"/>
              </a:lnSpc>
              <a:spcBef>
                <a:spcPts val="0"/>
              </a:spcBef>
              <a:spcAft>
                <a:spcPts val="0"/>
              </a:spcAft>
              <a:buSzPts val="1600"/>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A party is able to download, save, and/or print the docket sheet for an individual appeal.  </a:t>
            </a:r>
          </a:p>
          <a:p>
            <a:pPr marL="342900" marR="0" lvl="0" indent="-342900" algn="just" defTabSz="914400" rtl="0" eaLnBrk="1" fontAlgn="auto" latinLnBrk="0" hangingPunct="1">
              <a:lnSpc>
                <a:spcPct val="115000"/>
              </a:lnSpc>
              <a:spcBef>
                <a:spcPts val="0"/>
              </a:spcBef>
              <a:spcAft>
                <a:spcPts val="0"/>
              </a:spcAft>
              <a:buClrTx/>
              <a:buSzPts val="1600"/>
              <a:buFont typeface="Symbol" panose="05050102010706020507" pitchFamily="18" charset="2"/>
              <a:buChar char=""/>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save function allows a user to save a file to a personal device such as, a laptop.</a:t>
            </a:r>
          </a:p>
          <a:p>
            <a:pPr marL="342900" marR="0" lvl="0" indent="-342900" algn="just" defTabSz="914400" rtl="0" eaLnBrk="1" fontAlgn="auto" latinLnBrk="0" hangingPunct="1">
              <a:lnSpc>
                <a:spcPct val="115000"/>
              </a:lnSpc>
              <a:spcBef>
                <a:spcPts val="0"/>
              </a:spcBef>
              <a:spcAft>
                <a:spcPts val="0"/>
              </a:spcAft>
              <a:buClrTx/>
              <a:buSzPts val="1600"/>
              <a:buFont typeface="Symbol" panose="05050102010706020507" pitchFamily="18" charset="2"/>
              <a:buChar char=""/>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15000"/>
              </a:lnSpc>
              <a:spcBef>
                <a:spcPts val="0"/>
              </a:spcBef>
              <a:spcAft>
                <a:spcPts val="0"/>
              </a:spcAft>
              <a:buSzPts val="1600"/>
              <a:buFont typeface="Symbol" panose="05050102010706020507" pitchFamily="18" charset="2"/>
              <a:buChar cha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74B78042-F3D8-4F9A-8F44-7724CD1A75EA}" type="slidenum">
              <a:rPr lang="en-US" smtClean="0"/>
              <a:t>18</a:t>
            </a:fld>
            <a:endParaRPr lang="en-US" dirty="0"/>
          </a:p>
        </p:txBody>
      </p:sp>
    </p:spTree>
    <p:extLst>
      <p:ext uri="{BB962C8B-B14F-4D97-AF65-F5344CB8AC3E}">
        <p14:creationId xmlns:p14="http://schemas.microsoft.com/office/powerpoint/2010/main" val="20018171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gn="l" defTabSz="93177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print function allows a user to print the entire docket sheet for an appeal.</a:t>
            </a:r>
          </a:p>
          <a:p>
            <a:pPr defTabSz="931774">
              <a:defRPr/>
            </a:pPr>
            <a:endParaRPr lang="en-US" sz="18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74B78042-F3D8-4F9A-8F44-7724CD1A75EA}" type="slidenum">
              <a:rPr lang="en-US" smtClean="0"/>
              <a:t>19</a:t>
            </a:fld>
            <a:endParaRPr lang="en-US" dirty="0"/>
          </a:p>
        </p:txBody>
      </p:sp>
    </p:spTree>
    <p:extLst>
      <p:ext uri="{BB962C8B-B14F-4D97-AF65-F5344CB8AC3E}">
        <p14:creationId xmlns:p14="http://schemas.microsoft.com/office/powerpoint/2010/main" val="18942986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User Guide includes a glossary of common terms used during the RTKL request process and appeal process</a:t>
            </a:r>
          </a:p>
        </p:txBody>
      </p:sp>
      <p:sp>
        <p:nvSpPr>
          <p:cNvPr id="4" name="Slide Number Placeholder 3"/>
          <p:cNvSpPr>
            <a:spLocks noGrp="1"/>
          </p:cNvSpPr>
          <p:nvPr>
            <p:ph type="sldNum" sz="quarter" idx="5"/>
          </p:nvPr>
        </p:nvSpPr>
        <p:spPr/>
        <p:txBody>
          <a:bodyPr/>
          <a:lstStyle/>
          <a:p>
            <a:fld id="{74B78042-F3D8-4F9A-8F44-7724CD1A75EA}" type="slidenum">
              <a:rPr lang="en-US" smtClean="0"/>
              <a:t>2</a:t>
            </a:fld>
            <a:endParaRPr lang="en-US" dirty="0"/>
          </a:p>
        </p:txBody>
      </p:sp>
    </p:spTree>
    <p:extLst>
      <p:ext uri="{BB962C8B-B14F-4D97-AF65-F5344CB8AC3E}">
        <p14:creationId xmlns:p14="http://schemas.microsoft.com/office/powerpoint/2010/main" val="22749871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a:t>This slide shows an example of the printed docket sheet.</a:t>
            </a:r>
          </a:p>
          <a:p>
            <a:pPr marL="174708" indent="-174708">
              <a:buFont typeface="Arial" panose="020B0604020202020204" pitchFamily="34" charset="0"/>
              <a:buChar char="•"/>
            </a:pPr>
            <a:r>
              <a:rPr lang="en-US" dirty="0"/>
              <a:t>This view shows the appeal case information, party information, as well as dates and descriptions of individual docket entries.</a:t>
            </a:r>
          </a:p>
        </p:txBody>
      </p:sp>
      <p:sp>
        <p:nvSpPr>
          <p:cNvPr id="4" name="Slide Number Placeholder 3"/>
          <p:cNvSpPr>
            <a:spLocks noGrp="1"/>
          </p:cNvSpPr>
          <p:nvPr>
            <p:ph type="sldNum" sz="quarter" idx="5"/>
          </p:nvPr>
        </p:nvSpPr>
        <p:spPr/>
        <p:txBody>
          <a:bodyPr/>
          <a:lstStyle/>
          <a:p>
            <a:fld id="{74B78042-F3D8-4F9A-8F44-7724CD1A75EA}" type="slidenum">
              <a:rPr lang="en-US" smtClean="0"/>
              <a:t>20</a:t>
            </a:fld>
            <a:endParaRPr lang="en-US" dirty="0"/>
          </a:p>
        </p:txBody>
      </p:sp>
    </p:spTree>
    <p:extLst>
      <p:ext uri="{BB962C8B-B14F-4D97-AF65-F5344CB8AC3E}">
        <p14:creationId xmlns:p14="http://schemas.microsoft.com/office/powerpoint/2010/main" val="18918327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a:t>Parties will receive email alerts when any party uploads documents or communications to the online E-File Portal account for a particular appeal.</a:t>
            </a:r>
          </a:p>
          <a:p>
            <a:pPr marL="174708" indent="-174708">
              <a:buFont typeface="Arial" panose="020B0604020202020204" pitchFamily="34" charset="0"/>
              <a:buChar char="•"/>
            </a:pPr>
            <a:r>
              <a:rPr lang="en-US" dirty="0"/>
              <a:t>The following slides depict examples of email alerts a user will receive. </a:t>
            </a:r>
          </a:p>
        </p:txBody>
      </p:sp>
      <p:sp>
        <p:nvSpPr>
          <p:cNvPr id="4" name="Slide Number Placeholder 3"/>
          <p:cNvSpPr>
            <a:spLocks noGrp="1"/>
          </p:cNvSpPr>
          <p:nvPr>
            <p:ph type="sldNum" sz="quarter" idx="5"/>
          </p:nvPr>
        </p:nvSpPr>
        <p:spPr/>
        <p:txBody>
          <a:bodyPr/>
          <a:lstStyle/>
          <a:p>
            <a:fld id="{74B78042-F3D8-4F9A-8F44-7724CD1A75EA}" type="slidenum">
              <a:rPr lang="en-US" smtClean="0"/>
              <a:t>21</a:t>
            </a:fld>
            <a:endParaRPr lang="en-US" dirty="0"/>
          </a:p>
        </p:txBody>
      </p:sp>
    </p:spTree>
    <p:extLst>
      <p:ext uri="{BB962C8B-B14F-4D97-AF65-F5344CB8AC3E}">
        <p14:creationId xmlns:p14="http://schemas.microsoft.com/office/powerpoint/2010/main" val="1265716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91179" indent="-291179" defTabSz="931774">
              <a:buFont typeface="Arial" panose="020B0604020202020204" pitchFamily="34" charset="0"/>
              <a:buChar char="•"/>
              <a:defRPr/>
            </a:pPr>
            <a:r>
              <a:rPr lang="en-US" sz="1800" dirty="0">
                <a:latin typeface="Calibri" panose="020F0502020204030204" pitchFamily="34" charset="0"/>
                <a:ea typeface="Calibri" panose="020F0502020204030204" pitchFamily="34" charset="0"/>
                <a:cs typeface="Times New Roman" panose="02020603050405020304" pitchFamily="18" charset="0"/>
              </a:rPr>
              <a:t>This slide depicts the email a party will receive when portal access has been granted.  It will include login credentials. </a:t>
            </a:r>
          </a:p>
          <a:p>
            <a:endParaRPr lang="en-US" dirty="0"/>
          </a:p>
        </p:txBody>
      </p:sp>
      <p:sp>
        <p:nvSpPr>
          <p:cNvPr id="4" name="Slide Number Placeholder 3"/>
          <p:cNvSpPr>
            <a:spLocks noGrp="1"/>
          </p:cNvSpPr>
          <p:nvPr>
            <p:ph type="sldNum" sz="quarter" idx="5"/>
          </p:nvPr>
        </p:nvSpPr>
        <p:spPr/>
        <p:txBody>
          <a:bodyPr/>
          <a:lstStyle/>
          <a:p>
            <a:fld id="{74B78042-F3D8-4F9A-8F44-7724CD1A75EA}" type="slidenum">
              <a:rPr lang="en-US" smtClean="0"/>
              <a:t>22</a:t>
            </a:fld>
            <a:endParaRPr lang="en-US" dirty="0"/>
          </a:p>
        </p:txBody>
      </p:sp>
    </p:spTree>
    <p:extLst>
      <p:ext uri="{BB962C8B-B14F-4D97-AF65-F5344CB8AC3E}">
        <p14:creationId xmlns:p14="http://schemas.microsoft.com/office/powerpoint/2010/main" val="24977012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9415" indent="-349415" algn="just">
              <a:lnSpc>
                <a:spcPct val="115000"/>
              </a:lnSpc>
              <a:buFont typeface="Symbol" panose="05050102010706020507" pitchFamily="18" charset="2"/>
              <a:buChar char=""/>
            </a:pPr>
            <a:r>
              <a:rPr lang="en-US" sz="1800" dirty="0">
                <a:latin typeface="Calibri" panose="020F0502020204030204" pitchFamily="34" charset="0"/>
                <a:ea typeface="Calibri" panose="020F0502020204030204" pitchFamily="34" charset="0"/>
                <a:cs typeface="Times New Roman" panose="02020603050405020304" pitchFamily="18" charset="0"/>
              </a:rPr>
              <a:t>This slide depicts the email alert a party will receive after a user uploads a document to the E-File Portal.  This is your upload confirmation. </a:t>
            </a:r>
          </a:p>
          <a:p>
            <a:pPr marL="349415" indent="-349415" algn="just">
              <a:lnSpc>
                <a:spcPct val="115000"/>
              </a:lnSpc>
              <a:buFont typeface="Symbol" panose="05050102010706020507" pitchFamily="18" charset="2"/>
              <a:buChar char=""/>
            </a:pPr>
            <a:r>
              <a:rPr lang="en-US" sz="1800" dirty="0">
                <a:latin typeface="Calibri" panose="020F0502020204030204" pitchFamily="34" charset="0"/>
                <a:ea typeface="Calibri" panose="020F0502020204030204" pitchFamily="34" charset="0"/>
                <a:cs typeface="Times New Roman" panose="02020603050405020304" pitchFamily="18" charset="0"/>
              </a:rPr>
              <a:t>The email will specify the description type of document uploaded, i.e. correspondence, submission, position statement, Entry of Appearance, etc.</a:t>
            </a:r>
          </a:p>
          <a:p>
            <a:endParaRPr lang="en-US" dirty="0"/>
          </a:p>
        </p:txBody>
      </p:sp>
      <p:sp>
        <p:nvSpPr>
          <p:cNvPr id="4" name="Slide Number Placeholder 3"/>
          <p:cNvSpPr>
            <a:spLocks noGrp="1"/>
          </p:cNvSpPr>
          <p:nvPr>
            <p:ph type="sldNum" sz="quarter" idx="5"/>
          </p:nvPr>
        </p:nvSpPr>
        <p:spPr/>
        <p:txBody>
          <a:bodyPr/>
          <a:lstStyle/>
          <a:p>
            <a:fld id="{74B78042-F3D8-4F9A-8F44-7724CD1A75EA}" type="slidenum">
              <a:rPr lang="en-US" smtClean="0"/>
              <a:t>23</a:t>
            </a:fld>
            <a:endParaRPr lang="en-US" dirty="0"/>
          </a:p>
        </p:txBody>
      </p:sp>
    </p:spTree>
    <p:extLst>
      <p:ext uri="{BB962C8B-B14F-4D97-AF65-F5344CB8AC3E}">
        <p14:creationId xmlns:p14="http://schemas.microsoft.com/office/powerpoint/2010/main" val="42867990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91179" indent="-291179" defTabSz="931774">
              <a:buFont typeface="Arial" panose="020B0604020202020204" pitchFamily="34" charset="0"/>
              <a:buChar char="•"/>
              <a:defRPr/>
            </a:pPr>
            <a:r>
              <a:rPr lang="en-US" sz="1800" dirty="0">
                <a:latin typeface="Calibri" panose="020F0502020204030204" pitchFamily="34" charset="0"/>
                <a:ea typeface="Calibri" panose="020F0502020204030204" pitchFamily="34" charset="0"/>
                <a:cs typeface="Times New Roman" panose="02020603050405020304" pitchFamily="18" charset="0"/>
              </a:rPr>
              <a:t>This slide depicts the email alert all parties will receive after a document has been uploaded to the E-File Portal and accepted by the Appeals Officer.  </a:t>
            </a:r>
          </a:p>
          <a:p>
            <a:pPr marL="291179" marR="0" lvl="0" indent="-291179" algn="l" defTabSz="93177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Email Alerts for urgent communications will have a red exclamation point.</a:t>
            </a:r>
          </a:p>
          <a:p>
            <a:pPr marL="291179" indent="-291179" defTabSz="931774">
              <a:buFont typeface="Arial" panose="020B0604020202020204" pitchFamily="34" charset="0"/>
              <a:buChar char="•"/>
              <a:defRPr/>
            </a:pPr>
            <a:endParaRPr lang="en-US" sz="18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74B78042-F3D8-4F9A-8F44-7724CD1A75EA}" type="slidenum">
              <a:rPr lang="en-US" smtClean="0"/>
              <a:t>24</a:t>
            </a:fld>
            <a:endParaRPr lang="en-US" dirty="0"/>
          </a:p>
        </p:txBody>
      </p:sp>
    </p:spTree>
    <p:extLst>
      <p:ext uri="{BB962C8B-B14F-4D97-AF65-F5344CB8AC3E}">
        <p14:creationId xmlns:p14="http://schemas.microsoft.com/office/powerpoint/2010/main" val="13265195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REMINDERS: </a:t>
            </a:r>
          </a:p>
          <a:p>
            <a:pPr marL="640594" lvl="1" indent="-174708">
              <a:buFont typeface="Arial" panose="020B0604020202020204" pitchFamily="34" charset="0"/>
              <a:buChar char="•"/>
            </a:pPr>
            <a:r>
              <a:rPr lang="en-US" b="0" dirty="0"/>
              <a:t>Only the parties to an appeal are able to view the docket sheet.</a:t>
            </a:r>
          </a:p>
          <a:p>
            <a:pPr marL="640594" lvl="1" indent="-174708">
              <a:buFont typeface="Arial" panose="020B0604020202020204" pitchFamily="34" charset="0"/>
              <a:buChar char="•"/>
            </a:pPr>
            <a:r>
              <a:rPr lang="en-US" b="0" dirty="0"/>
              <a:t>The E-File Portal refreshes once per hour. </a:t>
            </a:r>
          </a:p>
        </p:txBody>
      </p:sp>
      <p:sp>
        <p:nvSpPr>
          <p:cNvPr id="4" name="Slide Number Placeholder 3"/>
          <p:cNvSpPr>
            <a:spLocks noGrp="1"/>
          </p:cNvSpPr>
          <p:nvPr>
            <p:ph type="sldNum" sz="quarter" idx="5"/>
          </p:nvPr>
        </p:nvSpPr>
        <p:spPr/>
        <p:txBody>
          <a:bodyPr/>
          <a:lstStyle/>
          <a:p>
            <a:fld id="{74B78042-F3D8-4F9A-8F44-7724CD1A75EA}" type="slidenum">
              <a:rPr lang="en-US" smtClean="0"/>
              <a:t>25</a:t>
            </a:fld>
            <a:endParaRPr lang="en-US" dirty="0"/>
          </a:p>
        </p:txBody>
      </p:sp>
    </p:spTree>
    <p:extLst>
      <p:ext uri="{BB962C8B-B14F-4D97-AF65-F5344CB8AC3E}">
        <p14:creationId xmlns:p14="http://schemas.microsoft.com/office/powerpoint/2010/main" val="36152737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REMINDERS: </a:t>
            </a:r>
          </a:p>
          <a:p>
            <a:pPr marL="640594" lvl="1" indent="-174708">
              <a:buFont typeface="Arial" panose="020B0604020202020204" pitchFamily="34" charset="0"/>
              <a:buChar char="•"/>
            </a:pPr>
            <a:r>
              <a:rPr lang="en-US" b="0" dirty="0"/>
              <a:t>Only the parties to an appeal are able to view the docket sheet.</a:t>
            </a:r>
          </a:p>
          <a:p>
            <a:pPr marL="640594" lvl="1" indent="-174708">
              <a:buFont typeface="Arial" panose="020B0604020202020204" pitchFamily="34" charset="0"/>
              <a:buChar char="•"/>
            </a:pPr>
            <a:r>
              <a:rPr lang="en-US" b="0" dirty="0"/>
              <a:t>The E-File Portal refreshes once per hour. </a:t>
            </a:r>
          </a:p>
        </p:txBody>
      </p:sp>
      <p:sp>
        <p:nvSpPr>
          <p:cNvPr id="4" name="Slide Number Placeholder 3"/>
          <p:cNvSpPr>
            <a:spLocks noGrp="1"/>
          </p:cNvSpPr>
          <p:nvPr>
            <p:ph type="sldNum" sz="quarter" idx="5"/>
          </p:nvPr>
        </p:nvSpPr>
        <p:spPr/>
        <p:txBody>
          <a:bodyPr/>
          <a:lstStyle/>
          <a:p>
            <a:fld id="{74B78042-F3D8-4F9A-8F44-7724CD1A75EA}" type="slidenum">
              <a:rPr lang="en-US" smtClean="0"/>
              <a:t>26</a:t>
            </a:fld>
            <a:endParaRPr lang="en-US" dirty="0"/>
          </a:p>
        </p:txBody>
      </p:sp>
    </p:spTree>
    <p:extLst>
      <p:ext uri="{BB962C8B-B14F-4D97-AF65-F5344CB8AC3E}">
        <p14:creationId xmlns:p14="http://schemas.microsoft.com/office/powerpoint/2010/main" val="24554065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4B78042-F3D8-4F9A-8F44-7724CD1A75EA}" type="slidenum">
              <a:rPr lang="en-US" smtClean="0"/>
              <a:t>3</a:t>
            </a:fld>
            <a:endParaRPr lang="en-US" dirty="0"/>
          </a:p>
        </p:txBody>
      </p:sp>
    </p:spTree>
    <p:extLst>
      <p:ext uri="{BB962C8B-B14F-4D97-AF65-F5344CB8AC3E}">
        <p14:creationId xmlns:p14="http://schemas.microsoft.com/office/powerpoint/2010/main" val="30521374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4B78042-F3D8-4F9A-8F44-7724CD1A75EA}" type="slidenum">
              <a:rPr lang="en-US" smtClean="0"/>
              <a:t>4</a:t>
            </a:fld>
            <a:endParaRPr lang="en-US" dirty="0"/>
          </a:p>
        </p:txBody>
      </p:sp>
    </p:spTree>
    <p:extLst>
      <p:ext uri="{BB962C8B-B14F-4D97-AF65-F5344CB8AC3E}">
        <p14:creationId xmlns:p14="http://schemas.microsoft.com/office/powerpoint/2010/main" val="17755008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4B78042-F3D8-4F9A-8F44-7724CD1A75EA}" type="slidenum">
              <a:rPr lang="en-US" smtClean="0"/>
              <a:t>5</a:t>
            </a:fld>
            <a:endParaRPr lang="en-US" dirty="0"/>
          </a:p>
        </p:txBody>
      </p:sp>
    </p:spTree>
    <p:extLst>
      <p:ext uri="{BB962C8B-B14F-4D97-AF65-F5344CB8AC3E}">
        <p14:creationId xmlns:p14="http://schemas.microsoft.com/office/powerpoint/2010/main" val="15903074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9415" indent="-349415" algn="just">
              <a:lnSpc>
                <a:spcPct val="115000"/>
              </a:lnSpc>
              <a:buFont typeface="Symbol" panose="05050102010706020507" pitchFamily="18" charset="2"/>
              <a:buChar char=""/>
            </a:pPr>
            <a:r>
              <a:rPr lang="en-US" sz="1800" dirty="0">
                <a:latin typeface="Calibri" panose="020F0502020204030204" pitchFamily="34" charset="0"/>
                <a:ea typeface="Calibri" panose="020F0502020204030204" pitchFamily="34" charset="0"/>
                <a:cs typeface="Times New Roman" panose="02020603050405020304" pitchFamily="18" charset="0"/>
              </a:rPr>
              <a:t>When you are served with a Notice of Appeal in a matter assigned to E-File Portal, you will receive login credentials to enable you to access the appeal docket through the E-File Portal. The credentials will consist of your email address and a password.</a:t>
            </a:r>
          </a:p>
          <a:p>
            <a:pPr marL="349415" indent="-349415" algn="just">
              <a:lnSpc>
                <a:spcPct val="115000"/>
              </a:lnSpc>
              <a:buFont typeface="Symbol" panose="05050102010706020507" pitchFamily="18" charset="2"/>
              <a:buChar char=""/>
            </a:pPr>
            <a:r>
              <a:rPr lang="en-US" sz="1800" dirty="0">
                <a:latin typeface="Calibri" panose="020F0502020204030204" pitchFamily="34" charset="0"/>
                <a:ea typeface="Calibri" panose="020F0502020204030204" pitchFamily="34" charset="0"/>
                <a:cs typeface="Times New Roman" panose="02020603050405020304" pitchFamily="18" charset="0"/>
              </a:rPr>
              <a:t>Your login credentials will remain the same for all subsequent RTKL appeals that you are involved with.</a:t>
            </a:r>
          </a:p>
          <a:p>
            <a:pPr marL="349415" indent="-349415" algn="just">
              <a:lnSpc>
                <a:spcPct val="115000"/>
              </a:lnSpc>
              <a:buFont typeface="Symbol" panose="05050102010706020507" pitchFamily="18" charset="2"/>
              <a:buChar char=""/>
            </a:pPr>
            <a:endParaRPr lang="en-US" sz="18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74B78042-F3D8-4F9A-8F44-7724CD1A75EA}" type="slidenum">
              <a:rPr lang="en-US" smtClean="0"/>
              <a:t>6</a:t>
            </a:fld>
            <a:endParaRPr lang="en-US" dirty="0"/>
          </a:p>
        </p:txBody>
      </p:sp>
    </p:spTree>
    <p:extLst>
      <p:ext uri="{BB962C8B-B14F-4D97-AF65-F5344CB8AC3E}">
        <p14:creationId xmlns:p14="http://schemas.microsoft.com/office/powerpoint/2010/main" val="21380798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9415" indent="-349415" algn="just">
              <a:lnSpc>
                <a:spcPct val="115000"/>
              </a:lnSpc>
              <a:buFont typeface="Symbol" panose="05050102010706020507" pitchFamily="18" charset="2"/>
              <a:buChar char=""/>
            </a:pPr>
            <a:r>
              <a:rPr lang="en-US" sz="1800" dirty="0">
                <a:latin typeface="Calibri" panose="020F0502020204030204" pitchFamily="34" charset="0"/>
                <a:ea typeface="Calibri" panose="020F0502020204030204" pitchFamily="34" charset="0"/>
                <a:cs typeface="Times New Roman" panose="02020603050405020304" pitchFamily="18" charset="0"/>
              </a:rPr>
              <a:t>Once you have been granted login credentials you have the option to change your password.</a:t>
            </a:r>
          </a:p>
          <a:p>
            <a:pPr marL="349415" indent="-349415" algn="just">
              <a:lnSpc>
                <a:spcPct val="115000"/>
              </a:lnSpc>
              <a:buFont typeface="Symbol" panose="05050102010706020507" pitchFamily="18" charset="2"/>
              <a:buChar char=""/>
            </a:pPr>
            <a:r>
              <a:rPr lang="en-US" sz="1800" dirty="0">
                <a:latin typeface="Calibri" panose="020F0502020204030204" pitchFamily="34" charset="0"/>
                <a:ea typeface="Calibri" panose="020F0502020204030204" pitchFamily="34" charset="0"/>
                <a:cs typeface="Times New Roman" panose="02020603050405020304" pitchFamily="18" charset="0"/>
              </a:rPr>
              <a:t>If you don’t remember your password later in the appeal process, you can also reset it.</a:t>
            </a:r>
          </a:p>
          <a:p>
            <a:endParaRPr lang="en-US" dirty="0"/>
          </a:p>
        </p:txBody>
      </p:sp>
      <p:sp>
        <p:nvSpPr>
          <p:cNvPr id="4" name="Slide Number Placeholder 3"/>
          <p:cNvSpPr>
            <a:spLocks noGrp="1"/>
          </p:cNvSpPr>
          <p:nvPr>
            <p:ph type="sldNum" sz="quarter" idx="5"/>
          </p:nvPr>
        </p:nvSpPr>
        <p:spPr/>
        <p:txBody>
          <a:bodyPr/>
          <a:lstStyle/>
          <a:p>
            <a:fld id="{74B78042-F3D8-4F9A-8F44-7724CD1A75EA}" type="slidenum">
              <a:rPr lang="en-US" smtClean="0"/>
              <a:t>7</a:t>
            </a:fld>
            <a:endParaRPr lang="en-US" dirty="0"/>
          </a:p>
        </p:txBody>
      </p:sp>
    </p:spTree>
    <p:extLst>
      <p:ext uri="{BB962C8B-B14F-4D97-AF65-F5344CB8AC3E}">
        <p14:creationId xmlns:p14="http://schemas.microsoft.com/office/powerpoint/2010/main" val="6489526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4B78042-F3D8-4F9A-8F44-7724CD1A75EA}" type="slidenum">
              <a:rPr lang="en-US" smtClean="0"/>
              <a:t>8</a:t>
            </a:fld>
            <a:endParaRPr lang="en-US" dirty="0"/>
          </a:p>
        </p:txBody>
      </p:sp>
    </p:spTree>
    <p:extLst>
      <p:ext uri="{BB962C8B-B14F-4D97-AF65-F5344CB8AC3E}">
        <p14:creationId xmlns:p14="http://schemas.microsoft.com/office/powerpoint/2010/main" val="7484596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9415" indent="-349415" algn="just">
              <a:lnSpc>
                <a:spcPct val="115000"/>
              </a:lnSpc>
              <a:buFont typeface="Symbol" panose="05050102010706020507" pitchFamily="18" charset="2"/>
              <a:buChar char=""/>
            </a:pPr>
            <a:r>
              <a:rPr lang="en-US" sz="1800" dirty="0">
                <a:latin typeface="Calibri" panose="020F0502020204030204" pitchFamily="34" charset="0"/>
                <a:ea typeface="Calibri" panose="020F0502020204030204" pitchFamily="34" charset="0"/>
                <a:cs typeface="Times New Roman" panose="02020603050405020304" pitchFamily="18" charset="0"/>
              </a:rPr>
              <a:t>All of your appeals will be listed and will be accessible when you login to the E-File Portal.  This will be the case whether you have 1 appeal or multiple appeals.</a:t>
            </a:r>
          </a:p>
          <a:p>
            <a:pPr marL="349415" indent="-349415" algn="just">
              <a:lnSpc>
                <a:spcPct val="115000"/>
              </a:lnSpc>
              <a:buFont typeface="Symbol" panose="05050102010706020507" pitchFamily="18" charset="2"/>
              <a:buChar char=""/>
            </a:pPr>
            <a:r>
              <a:rPr lang="en-US" sz="1800" dirty="0">
                <a:latin typeface="Calibri" panose="020F0502020204030204" pitchFamily="34" charset="0"/>
                <a:ea typeface="Calibri" panose="020F0502020204030204" pitchFamily="34" charset="0"/>
                <a:cs typeface="Times New Roman" panose="02020603050405020304" pitchFamily="18" charset="0"/>
              </a:rPr>
              <a:t>On this page there is also a link to file an Entry of Appearance  or EoA for a specific appeal.</a:t>
            </a:r>
          </a:p>
        </p:txBody>
      </p:sp>
      <p:sp>
        <p:nvSpPr>
          <p:cNvPr id="4" name="Slide Number Placeholder 3"/>
          <p:cNvSpPr>
            <a:spLocks noGrp="1"/>
          </p:cNvSpPr>
          <p:nvPr>
            <p:ph type="sldNum" sz="quarter" idx="5"/>
          </p:nvPr>
        </p:nvSpPr>
        <p:spPr/>
        <p:txBody>
          <a:bodyPr/>
          <a:lstStyle/>
          <a:p>
            <a:fld id="{74B78042-F3D8-4F9A-8F44-7724CD1A75EA}" type="slidenum">
              <a:rPr lang="en-US" smtClean="0"/>
              <a:t>9</a:t>
            </a:fld>
            <a:endParaRPr lang="en-US" dirty="0"/>
          </a:p>
        </p:txBody>
      </p:sp>
    </p:spTree>
    <p:extLst>
      <p:ext uri="{BB962C8B-B14F-4D97-AF65-F5344CB8AC3E}">
        <p14:creationId xmlns:p14="http://schemas.microsoft.com/office/powerpoint/2010/main" val="27869790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77D3553-20C5-4D87-AE2C-3FFFD97E4CFC}" type="datetime1">
              <a:rPr lang="en-US" smtClean="0"/>
              <a:t>7/5/2023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6E64344-418F-4157-AF53-42C1BBD52B6D}" type="slidenum">
              <a:rPr lang="en-US" smtClean="0"/>
              <a:t>‹#›</a:t>
            </a:fld>
            <a:endParaRPr lang="en-US" dirty="0"/>
          </a:p>
        </p:txBody>
      </p:sp>
    </p:spTree>
    <p:extLst>
      <p:ext uri="{BB962C8B-B14F-4D97-AF65-F5344CB8AC3E}">
        <p14:creationId xmlns:p14="http://schemas.microsoft.com/office/powerpoint/2010/main" val="32184722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9518460-4DD1-4101-8243-F5BC58AAD94E}" type="datetime1">
              <a:rPr lang="en-US" smtClean="0"/>
              <a:t>7/5/2023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6E64344-418F-4157-AF53-42C1BBD52B6D}" type="slidenum">
              <a:rPr lang="en-US" smtClean="0"/>
              <a:t>‹#›</a:t>
            </a:fld>
            <a:endParaRPr lang="en-US" dirty="0"/>
          </a:p>
        </p:txBody>
      </p:sp>
    </p:spTree>
    <p:extLst>
      <p:ext uri="{BB962C8B-B14F-4D97-AF65-F5344CB8AC3E}">
        <p14:creationId xmlns:p14="http://schemas.microsoft.com/office/powerpoint/2010/main" val="41244411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65A8632-00F3-455D-A5BB-D1C68A474C6E}" type="datetime1">
              <a:rPr lang="en-US" smtClean="0"/>
              <a:t>7/5/2023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6E64344-418F-4157-AF53-42C1BBD52B6D}" type="slidenum">
              <a:rPr lang="en-US" smtClean="0"/>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42017102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9FDC151-71DA-4633-850C-B7BAD996877F}" type="datetime1">
              <a:rPr lang="en-US" smtClean="0"/>
              <a:t>7/5/2023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6E64344-418F-4157-AF53-42C1BBD52B6D}" type="slidenum">
              <a:rPr lang="en-US" smtClean="0"/>
              <a:t>‹#›</a:t>
            </a:fld>
            <a:endParaRPr lang="en-US" dirty="0"/>
          </a:p>
        </p:txBody>
      </p:sp>
    </p:spTree>
    <p:extLst>
      <p:ext uri="{BB962C8B-B14F-4D97-AF65-F5344CB8AC3E}">
        <p14:creationId xmlns:p14="http://schemas.microsoft.com/office/powerpoint/2010/main" val="31546042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2A90056-76D5-4CC7-976D-0CC7D0E3CEBB}" type="datetime1">
              <a:rPr lang="en-US" smtClean="0"/>
              <a:t>7/5/2023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6E64344-418F-4157-AF53-42C1BBD52B6D}" type="slidenum">
              <a:rPr lang="en-US" smtClean="0"/>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9851085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28C9611-156A-4516-B0DC-3899082AF543}" type="datetime1">
              <a:rPr lang="en-US" smtClean="0"/>
              <a:t>7/5/2023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6E64344-418F-4157-AF53-42C1BBD52B6D}" type="slidenum">
              <a:rPr lang="en-US" smtClean="0"/>
              <a:t>‹#›</a:t>
            </a:fld>
            <a:endParaRPr lang="en-US" dirty="0"/>
          </a:p>
        </p:txBody>
      </p:sp>
    </p:spTree>
    <p:extLst>
      <p:ext uri="{BB962C8B-B14F-4D97-AF65-F5344CB8AC3E}">
        <p14:creationId xmlns:p14="http://schemas.microsoft.com/office/powerpoint/2010/main" val="37268585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F6D8CB4-B1E6-4A2A-A814-D6F407AB976F}" type="datetime1">
              <a:rPr lang="en-US" smtClean="0"/>
              <a:t>7/5/2023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6E64344-418F-4157-AF53-42C1BBD52B6D}" type="slidenum">
              <a:rPr lang="en-US" smtClean="0"/>
              <a:t>‹#›</a:t>
            </a:fld>
            <a:endParaRPr lang="en-US" dirty="0"/>
          </a:p>
        </p:txBody>
      </p:sp>
    </p:spTree>
    <p:extLst>
      <p:ext uri="{BB962C8B-B14F-4D97-AF65-F5344CB8AC3E}">
        <p14:creationId xmlns:p14="http://schemas.microsoft.com/office/powerpoint/2010/main" val="36665052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65F52C5-166C-4CC5-8D61-BCBAAF4EC145}" type="datetime1">
              <a:rPr lang="en-US" smtClean="0"/>
              <a:t>7/5/2023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6E64344-418F-4157-AF53-42C1BBD52B6D}" type="slidenum">
              <a:rPr lang="en-US" smtClean="0"/>
              <a:t>‹#›</a:t>
            </a:fld>
            <a:endParaRPr lang="en-US" dirty="0"/>
          </a:p>
        </p:txBody>
      </p:sp>
    </p:spTree>
    <p:extLst>
      <p:ext uri="{BB962C8B-B14F-4D97-AF65-F5344CB8AC3E}">
        <p14:creationId xmlns:p14="http://schemas.microsoft.com/office/powerpoint/2010/main" val="14124545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F6E3DFC-914F-4BD8-A381-72237BA3D772}" type="datetime1">
              <a:rPr lang="en-US" smtClean="0"/>
              <a:t>7/5/2023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6E64344-418F-4157-AF53-42C1BBD52B6D}" type="slidenum">
              <a:rPr lang="en-US" smtClean="0"/>
              <a:t>‹#›</a:t>
            </a:fld>
            <a:endParaRPr lang="en-US" dirty="0"/>
          </a:p>
        </p:txBody>
      </p:sp>
    </p:spTree>
    <p:extLst>
      <p:ext uri="{BB962C8B-B14F-4D97-AF65-F5344CB8AC3E}">
        <p14:creationId xmlns:p14="http://schemas.microsoft.com/office/powerpoint/2010/main" val="21549674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846774C-C1D5-4682-9FDD-4419A2FB29D9}" type="datetime1">
              <a:rPr lang="en-US" smtClean="0"/>
              <a:t>7/5/2023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6E64344-418F-4157-AF53-42C1BBD52B6D}" type="slidenum">
              <a:rPr lang="en-US" smtClean="0"/>
              <a:t>‹#›</a:t>
            </a:fld>
            <a:endParaRPr lang="en-US" dirty="0"/>
          </a:p>
        </p:txBody>
      </p:sp>
    </p:spTree>
    <p:extLst>
      <p:ext uri="{BB962C8B-B14F-4D97-AF65-F5344CB8AC3E}">
        <p14:creationId xmlns:p14="http://schemas.microsoft.com/office/powerpoint/2010/main" val="15649901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57ECAFE-5D4E-4577-81D4-363CE6304F34}" type="datetime1">
              <a:rPr lang="en-US" smtClean="0"/>
              <a:t>7/5/2023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6E64344-418F-4157-AF53-42C1BBD52B6D}" type="slidenum">
              <a:rPr lang="en-US" smtClean="0"/>
              <a:t>‹#›</a:t>
            </a:fld>
            <a:endParaRPr lang="en-US" dirty="0"/>
          </a:p>
        </p:txBody>
      </p:sp>
    </p:spTree>
    <p:extLst>
      <p:ext uri="{BB962C8B-B14F-4D97-AF65-F5344CB8AC3E}">
        <p14:creationId xmlns:p14="http://schemas.microsoft.com/office/powerpoint/2010/main" val="9578940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7061854-2369-4ADF-A73E-98D42D2F0AEB}" type="datetime1">
              <a:rPr lang="en-US" smtClean="0"/>
              <a:t>7/5/2023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6E64344-418F-4157-AF53-42C1BBD52B6D}" type="slidenum">
              <a:rPr lang="en-US" smtClean="0"/>
              <a:t>‹#›</a:t>
            </a:fld>
            <a:endParaRPr lang="en-US" dirty="0"/>
          </a:p>
        </p:txBody>
      </p:sp>
    </p:spTree>
    <p:extLst>
      <p:ext uri="{BB962C8B-B14F-4D97-AF65-F5344CB8AC3E}">
        <p14:creationId xmlns:p14="http://schemas.microsoft.com/office/powerpoint/2010/main" val="4402051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25F70EF-852F-4378-B99C-2A58C8DF1D5C}" type="datetime1">
              <a:rPr lang="en-US" smtClean="0"/>
              <a:t>7/5/2023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6E64344-418F-4157-AF53-42C1BBD52B6D}" type="slidenum">
              <a:rPr lang="en-US" smtClean="0"/>
              <a:t>‹#›</a:t>
            </a:fld>
            <a:endParaRPr lang="en-US" dirty="0"/>
          </a:p>
        </p:txBody>
      </p:sp>
    </p:spTree>
    <p:extLst>
      <p:ext uri="{BB962C8B-B14F-4D97-AF65-F5344CB8AC3E}">
        <p14:creationId xmlns:p14="http://schemas.microsoft.com/office/powerpoint/2010/main" val="5775809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ABDC45-36D1-402B-A7FC-34FA03486DF3}" type="datetime1">
              <a:rPr lang="en-US" smtClean="0"/>
              <a:t>7/5/2023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6E64344-418F-4157-AF53-42C1BBD52B6D}" type="slidenum">
              <a:rPr lang="en-US" smtClean="0"/>
              <a:t>‹#›</a:t>
            </a:fld>
            <a:endParaRPr lang="en-US" dirty="0"/>
          </a:p>
        </p:txBody>
      </p:sp>
    </p:spTree>
    <p:extLst>
      <p:ext uri="{BB962C8B-B14F-4D97-AF65-F5344CB8AC3E}">
        <p14:creationId xmlns:p14="http://schemas.microsoft.com/office/powerpoint/2010/main" val="32804989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3B1E931-DFD9-4E7D-85E9-BBE91368AE80}" type="datetime1">
              <a:rPr lang="en-US" smtClean="0"/>
              <a:t>7/5/2023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6E64344-418F-4157-AF53-42C1BBD52B6D}" type="slidenum">
              <a:rPr lang="en-US" smtClean="0"/>
              <a:t>‹#›</a:t>
            </a:fld>
            <a:endParaRPr lang="en-US" dirty="0"/>
          </a:p>
        </p:txBody>
      </p:sp>
    </p:spTree>
    <p:extLst>
      <p:ext uri="{BB962C8B-B14F-4D97-AF65-F5344CB8AC3E}">
        <p14:creationId xmlns:p14="http://schemas.microsoft.com/office/powerpoint/2010/main" val="37741393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65BA549-4EFA-489D-9C0C-8D67FB25D0E3}" type="datetime1">
              <a:rPr lang="en-US" smtClean="0"/>
              <a:t>7/5/2023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6E64344-418F-4157-AF53-42C1BBD52B6D}" type="slidenum">
              <a:rPr lang="en-US" smtClean="0"/>
              <a:t>‹#›</a:t>
            </a:fld>
            <a:endParaRPr lang="en-US" dirty="0"/>
          </a:p>
        </p:txBody>
      </p:sp>
    </p:spTree>
    <p:extLst>
      <p:ext uri="{BB962C8B-B14F-4D97-AF65-F5344CB8AC3E}">
        <p14:creationId xmlns:p14="http://schemas.microsoft.com/office/powerpoint/2010/main" val="6531641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D4CBBFB-EAF4-4249-BB04-02387046A5A3}" type="datetime1">
              <a:rPr lang="en-US" smtClean="0"/>
              <a:t>7/5/2023</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26E64344-418F-4157-AF53-42C1BBD52B6D}" type="slidenum">
              <a:rPr lang="en-US" smtClean="0"/>
              <a:t>‹#›</a:t>
            </a:fld>
            <a:endParaRPr lang="en-US" dirty="0"/>
          </a:p>
        </p:txBody>
      </p:sp>
    </p:spTree>
    <p:extLst>
      <p:ext uri="{BB962C8B-B14F-4D97-AF65-F5344CB8AC3E}">
        <p14:creationId xmlns:p14="http://schemas.microsoft.com/office/powerpoint/2010/main" val="8095711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hf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openrecords.pa.gov/portal"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hyperlink" Target="https://www.openrecords.pa.gov/Documents/Appeals/E-File_AppealPortal-UserGuide.pdf"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mailto:openrecords@pa.gov"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hyperlink" Target="https://twitter.com/OpenRecordsPA" TargetMode="External"/><Relationship Id="rId5" Type="http://schemas.openxmlformats.org/officeDocument/2006/relationships/hyperlink" Target="https://openrecordspennsylvania.com/" TargetMode="External"/><Relationship Id="rId4" Type="http://schemas.openxmlformats.org/officeDocument/2006/relationships/hyperlink" Target="https://www.openrecords.pa.gov/"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DBA35-665F-4C37-9FC9-4BA8A379C95D}"/>
              </a:ext>
            </a:extLst>
          </p:cNvPr>
          <p:cNvSpPr>
            <a:spLocks noGrp="1"/>
          </p:cNvSpPr>
          <p:nvPr>
            <p:ph type="ctrTitle"/>
          </p:nvPr>
        </p:nvSpPr>
        <p:spPr/>
        <p:txBody>
          <a:bodyPr/>
          <a:lstStyle/>
          <a:p>
            <a:r>
              <a:rPr lang="en-US" dirty="0"/>
              <a:t>OOR E-File Appeal Portal</a:t>
            </a:r>
          </a:p>
        </p:txBody>
      </p:sp>
      <p:sp>
        <p:nvSpPr>
          <p:cNvPr id="3" name="Subtitle 2">
            <a:extLst>
              <a:ext uri="{FF2B5EF4-FFF2-40B4-BE49-F238E27FC236}">
                <a16:creationId xmlns:a16="http://schemas.microsoft.com/office/drawing/2014/main" id="{4DD0B0F7-6DAB-4D02-82FD-089DDF7558AC}"/>
              </a:ext>
            </a:extLst>
          </p:cNvPr>
          <p:cNvSpPr>
            <a:spLocks noGrp="1"/>
          </p:cNvSpPr>
          <p:nvPr>
            <p:ph type="subTitle" idx="1"/>
          </p:nvPr>
        </p:nvSpPr>
        <p:spPr/>
        <p:txBody>
          <a:bodyPr/>
          <a:lstStyle/>
          <a:p>
            <a:r>
              <a:rPr lang="en-US" dirty="0"/>
              <a:t>User Training</a:t>
            </a:r>
          </a:p>
        </p:txBody>
      </p:sp>
    </p:spTree>
    <p:extLst>
      <p:ext uri="{BB962C8B-B14F-4D97-AF65-F5344CB8AC3E}">
        <p14:creationId xmlns:p14="http://schemas.microsoft.com/office/powerpoint/2010/main" val="12143357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80B86A7-A1EC-475B-9166-88902B033A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A218FF3-2AD8-4B49-B0C5-9C7C2CA84C30}"/>
              </a:ext>
            </a:extLst>
          </p:cNvPr>
          <p:cNvSpPr>
            <a:spLocks noGrp="1"/>
          </p:cNvSpPr>
          <p:nvPr>
            <p:ph type="title"/>
          </p:nvPr>
        </p:nvSpPr>
        <p:spPr>
          <a:xfrm>
            <a:off x="1333502" y="609600"/>
            <a:ext cx="8596668" cy="1320800"/>
          </a:xfrm>
        </p:spPr>
        <p:txBody>
          <a:bodyPr>
            <a:normAutofit/>
          </a:bodyPr>
          <a:lstStyle/>
          <a:p>
            <a:r>
              <a:rPr lang="en-US" dirty="0"/>
              <a:t>File an Entry of Appearance</a:t>
            </a:r>
          </a:p>
        </p:txBody>
      </p:sp>
      <p:sp>
        <p:nvSpPr>
          <p:cNvPr id="10" name="Isosceles Triangle 9">
            <a:extLst>
              <a:ext uri="{FF2B5EF4-FFF2-40B4-BE49-F238E27FC236}">
                <a16:creationId xmlns:a16="http://schemas.microsoft.com/office/drawing/2014/main" id="{C2C29CB1-9F74-4879-A6AF-AEA67B6F1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Isosceles Triangle 11">
            <a:extLst>
              <a:ext uri="{FF2B5EF4-FFF2-40B4-BE49-F238E27FC236}">
                <a16:creationId xmlns:a16="http://schemas.microsoft.com/office/drawing/2014/main" id="{7E2C7115-5336-410C-AD71-0F0952A2E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pic>
        <p:nvPicPr>
          <p:cNvPr id="7" name="Picture 6">
            <a:extLst>
              <a:ext uri="{FF2B5EF4-FFF2-40B4-BE49-F238E27FC236}">
                <a16:creationId xmlns:a16="http://schemas.microsoft.com/office/drawing/2014/main" id="{303F76D6-A7D8-412F-931D-8E8C21DB7CCF}"/>
              </a:ext>
            </a:extLst>
          </p:cNvPr>
          <p:cNvPicPr>
            <a:picLocks noChangeAspect="1"/>
          </p:cNvPicPr>
          <p:nvPr/>
        </p:nvPicPr>
        <p:blipFill>
          <a:blip r:embed="rId3"/>
          <a:stretch>
            <a:fillRect/>
          </a:stretch>
        </p:blipFill>
        <p:spPr>
          <a:xfrm>
            <a:off x="3327325" y="1270000"/>
            <a:ext cx="5537349" cy="5588000"/>
          </a:xfrm>
          <a:prstGeom prst="rect">
            <a:avLst/>
          </a:prstGeom>
        </p:spPr>
      </p:pic>
      <p:sp>
        <p:nvSpPr>
          <p:cNvPr id="3" name="Slide Number Placeholder 2">
            <a:extLst>
              <a:ext uri="{FF2B5EF4-FFF2-40B4-BE49-F238E27FC236}">
                <a16:creationId xmlns:a16="http://schemas.microsoft.com/office/drawing/2014/main" id="{5B4DB69F-BF53-4046-B7F0-E315A2304F5B}"/>
              </a:ext>
            </a:extLst>
          </p:cNvPr>
          <p:cNvSpPr>
            <a:spLocks noGrp="1"/>
          </p:cNvSpPr>
          <p:nvPr>
            <p:ph type="sldNum" sz="quarter" idx="12"/>
          </p:nvPr>
        </p:nvSpPr>
        <p:spPr/>
        <p:txBody>
          <a:bodyPr/>
          <a:lstStyle/>
          <a:p>
            <a:fld id="{26E64344-418F-4157-AF53-42C1BBD52B6D}" type="slidenum">
              <a:rPr lang="en-US" smtClean="0"/>
              <a:t>10</a:t>
            </a:fld>
            <a:endParaRPr lang="en-US" dirty="0"/>
          </a:p>
        </p:txBody>
      </p:sp>
    </p:spTree>
    <p:extLst>
      <p:ext uri="{BB962C8B-B14F-4D97-AF65-F5344CB8AC3E}">
        <p14:creationId xmlns:p14="http://schemas.microsoft.com/office/powerpoint/2010/main" val="30231040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80B86A7-A1EC-475B-9166-88902B033A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A218FF3-2AD8-4B49-B0C5-9C7C2CA84C30}"/>
              </a:ext>
            </a:extLst>
          </p:cNvPr>
          <p:cNvSpPr>
            <a:spLocks noGrp="1"/>
          </p:cNvSpPr>
          <p:nvPr>
            <p:ph type="title"/>
          </p:nvPr>
        </p:nvSpPr>
        <p:spPr>
          <a:xfrm>
            <a:off x="1333501" y="609600"/>
            <a:ext cx="8919451" cy="1320800"/>
          </a:xfrm>
        </p:spPr>
        <p:txBody>
          <a:bodyPr>
            <a:normAutofit/>
          </a:bodyPr>
          <a:lstStyle/>
          <a:p>
            <a:r>
              <a:rPr lang="en-US" dirty="0"/>
              <a:t>Request Direct Interest Participant Status</a:t>
            </a:r>
          </a:p>
        </p:txBody>
      </p:sp>
      <p:sp>
        <p:nvSpPr>
          <p:cNvPr id="10" name="Isosceles Triangle 9">
            <a:extLst>
              <a:ext uri="{FF2B5EF4-FFF2-40B4-BE49-F238E27FC236}">
                <a16:creationId xmlns:a16="http://schemas.microsoft.com/office/drawing/2014/main" id="{C2C29CB1-9F74-4879-A6AF-AEA67B6F1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Isosceles Triangle 11">
            <a:extLst>
              <a:ext uri="{FF2B5EF4-FFF2-40B4-BE49-F238E27FC236}">
                <a16:creationId xmlns:a16="http://schemas.microsoft.com/office/drawing/2014/main" id="{7E2C7115-5336-410C-AD71-0F0952A2E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pic>
        <p:nvPicPr>
          <p:cNvPr id="9" name="Picture 8">
            <a:extLst>
              <a:ext uri="{FF2B5EF4-FFF2-40B4-BE49-F238E27FC236}">
                <a16:creationId xmlns:a16="http://schemas.microsoft.com/office/drawing/2014/main" id="{E8182D5F-496D-415A-9E74-CF690E0DA7C9}"/>
              </a:ext>
            </a:extLst>
          </p:cNvPr>
          <p:cNvPicPr>
            <a:picLocks noChangeAspect="1"/>
          </p:cNvPicPr>
          <p:nvPr/>
        </p:nvPicPr>
        <p:blipFill>
          <a:blip r:embed="rId3"/>
          <a:stretch>
            <a:fillRect/>
          </a:stretch>
        </p:blipFill>
        <p:spPr>
          <a:xfrm>
            <a:off x="3788646" y="1270000"/>
            <a:ext cx="4614707" cy="5576169"/>
          </a:xfrm>
          <a:prstGeom prst="rect">
            <a:avLst/>
          </a:prstGeom>
        </p:spPr>
      </p:pic>
      <p:sp>
        <p:nvSpPr>
          <p:cNvPr id="3" name="Slide Number Placeholder 2">
            <a:extLst>
              <a:ext uri="{FF2B5EF4-FFF2-40B4-BE49-F238E27FC236}">
                <a16:creationId xmlns:a16="http://schemas.microsoft.com/office/drawing/2014/main" id="{4505E957-3574-4F54-8F4D-CDAF98035E09}"/>
              </a:ext>
            </a:extLst>
          </p:cNvPr>
          <p:cNvSpPr>
            <a:spLocks noGrp="1"/>
          </p:cNvSpPr>
          <p:nvPr>
            <p:ph type="sldNum" sz="quarter" idx="12"/>
          </p:nvPr>
        </p:nvSpPr>
        <p:spPr/>
        <p:txBody>
          <a:bodyPr/>
          <a:lstStyle/>
          <a:p>
            <a:fld id="{26E64344-418F-4157-AF53-42C1BBD52B6D}" type="slidenum">
              <a:rPr lang="en-US" smtClean="0"/>
              <a:t>11</a:t>
            </a:fld>
            <a:endParaRPr lang="en-US" dirty="0"/>
          </a:p>
        </p:txBody>
      </p:sp>
    </p:spTree>
    <p:extLst>
      <p:ext uri="{BB962C8B-B14F-4D97-AF65-F5344CB8AC3E}">
        <p14:creationId xmlns:p14="http://schemas.microsoft.com/office/powerpoint/2010/main" val="7732739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80B86A7-A1EC-475B-9166-88902B033A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A218FF3-2AD8-4B49-B0C5-9C7C2CA84C30}"/>
              </a:ext>
            </a:extLst>
          </p:cNvPr>
          <p:cNvSpPr>
            <a:spLocks noGrp="1"/>
          </p:cNvSpPr>
          <p:nvPr>
            <p:ph type="title"/>
          </p:nvPr>
        </p:nvSpPr>
        <p:spPr>
          <a:xfrm>
            <a:off x="1333501" y="609600"/>
            <a:ext cx="8919451" cy="1320800"/>
          </a:xfrm>
        </p:spPr>
        <p:txBody>
          <a:bodyPr>
            <a:normAutofit/>
          </a:bodyPr>
          <a:lstStyle/>
          <a:p>
            <a:r>
              <a:rPr lang="en-US" dirty="0"/>
              <a:t>Docket Sheet</a:t>
            </a:r>
          </a:p>
        </p:txBody>
      </p:sp>
      <p:sp>
        <p:nvSpPr>
          <p:cNvPr id="10" name="Isosceles Triangle 9">
            <a:extLst>
              <a:ext uri="{FF2B5EF4-FFF2-40B4-BE49-F238E27FC236}">
                <a16:creationId xmlns:a16="http://schemas.microsoft.com/office/drawing/2014/main" id="{C2C29CB1-9F74-4879-A6AF-AEA67B6F1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Isosceles Triangle 11">
            <a:extLst>
              <a:ext uri="{FF2B5EF4-FFF2-40B4-BE49-F238E27FC236}">
                <a16:creationId xmlns:a16="http://schemas.microsoft.com/office/drawing/2014/main" id="{7E2C7115-5336-410C-AD71-0F0952A2E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pic>
        <p:nvPicPr>
          <p:cNvPr id="11" name="Picture 10">
            <a:extLst>
              <a:ext uri="{FF2B5EF4-FFF2-40B4-BE49-F238E27FC236}">
                <a16:creationId xmlns:a16="http://schemas.microsoft.com/office/drawing/2014/main" id="{03744B3D-1930-41DC-AD56-EA85BE2F66C1}"/>
              </a:ext>
            </a:extLst>
          </p:cNvPr>
          <p:cNvPicPr>
            <a:picLocks noChangeAspect="1"/>
          </p:cNvPicPr>
          <p:nvPr/>
        </p:nvPicPr>
        <p:blipFill>
          <a:blip r:embed="rId3"/>
          <a:stretch>
            <a:fillRect/>
          </a:stretch>
        </p:blipFill>
        <p:spPr>
          <a:xfrm>
            <a:off x="2728846" y="1250558"/>
            <a:ext cx="6128760" cy="5380828"/>
          </a:xfrm>
          <a:prstGeom prst="rect">
            <a:avLst/>
          </a:prstGeom>
        </p:spPr>
      </p:pic>
      <p:sp>
        <p:nvSpPr>
          <p:cNvPr id="5" name="Slide Number Placeholder 4">
            <a:extLst>
              <a:ext uri="{FF2B5EF4-FFF2-40B4-BE49-F238E27FC236}">
                <a16:creationId xmlns:a16="http://schemas.microsoft.com/office/drawing/2014/main" id="{F67C5408-FA5D-437B-A5BD-06F87274471F}"/>
              </a:ext>
            </a:extLst>
          </p:cNvPr>
          <p:cNvSpPr>
            <a:spLocks noGrp="1"/>
          </p:cNvSpPr>
          <p:nvPr>
            <p:ph type="sldNum" sz="quarter" idx="12"/>
          </p:nvPr>
        </p:nvSpPr>
        <p:spPr/>
        <p:txBody>
          <a:bodyPr/>
          <a:lstStyle/>
          <a:p>
            <a:fld id="{26E64344-418F-4157-AF53-42C1BBD52B6D}" type="slidenum">
              <a:rPr lang="en-US" smtClean="0"/>
              <a:t>12</a:t>
            </a:fld>
            <a:endParaRPr lang="en-US" dirty="0"/>
          </a:p>
        </p:txBody>
      </p:sp>
    </p:spTree>
    <p:extLst>
      <p:ext uri="{BB962C8B-B14F-4D97-AF65-F5344CB8AC3E}">
        <p14:creationId xmlns:p14="http://schemas.microsoft.com/office/powerpoint/2010/main" val="2784072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80B86A7-A1EC-475B-9166-88902B033A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A218FF3-2AD8-4B49-B0C5-9C7C2CA84C30}"/>
              </a:ext>
            </a:extLst>
          </p:cNvPr>
          <p:cNvSpPr>
            <a:spLocks noGrp="1"/>
          </p:cNvSpPr>
          <p:nvPr>
            <p:ph type="title"/>
          </p:nvPr>
        </p:nvSpPr>
        <p:spPr>
          <a:xfrm>
            <a:off x="1333501" y="609600"/>
            <a:ext cx="8919451" cy="1320800"/>
          </a:xfrm>
        </p:spPr>
        <p:txBody>
          <a:bodyPr>
            <a:normAutofit/>
          </a:bodyPr>
          <a:lstStyle/>
          <a:p>
            <a:r>
              <a:rPr lang="en-US" dirty="0"/>
              <a:t>View Party Info on Docket Sheet</a:t>
            </a:r>
          </a:p>
        </p:txBody>
      </p:sp>
      <p:sp>
        <p:nvSpPr>
          <p:cNvPr id="10" name="Isosceles Triangle 9">
            <a:extLst>
              <a:ext uri="{FF2B5EF4-FFF2-40B4-BE49-F238E27FC236}">
                <a16:creationId xmlns:a16="http://schemas.microsoft.com/office/drawing/2014/main" id="{C2C29CB1-9F74-4879-A6AF-AEA67B6F1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Isosceles Triangle 11">
            <a:extLst>
              <a:ext uri="{FF2B5EF4-FFF2-40B4-BE49-F238E27FC236}">
                <a16:creationId xmlns:a16="http://schemas.microsoft.com/office/drawing/2014/main" id="{7E2C7115-5336-410C-AD71-0F0952A2E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pic>
        <p:nvPicPr>
          <p:cNvPr id="7" name="Picture 6">
            <a:extLst>
              <a:ext uri="{FF2B5EF4-FFF2-40B4-BE49-F238E27FC236}">
                <a16:creationId xmlns:a16="http://schemas.microsoft.com/office/drawing/2014/main" id="{46D4768D-49BD-4DD7-BDC1-09908829D685}"/>
              </a:ext>
            </a:extLst>
          </p:cNvPr>
          <p:cNvPicPr>
            <a:picLocks noChangeAspect="1"/>
          </p:cNvPicPr>
          <p:nvPr/>
        </p:nvPicPr>
        <p:blipFill>
          <a:blip r:embed="rId3"/>
          <a:stretch>
            <a:fillRect/>
          </a:stretch>
        </p:blipFill>
        <p:spPr>
          <a:xfrm>
            <a:off x="324022" y="1377433"/>
            <a:ext cx="5230472" cy="4648655"/>
          </a:xfrm>
          <a:prstGeom prst="rect">
            <a:avLst/>
          </a:prstGeom>
        </p:spPr>
      </p:pic>
      <p:pic>
        <p:nvPicPr>
          <p:cNvPr id="18" name="Picture 17">
            <a:extLst>
              <a:ext uri="{FF2B5EF4-FFF2-40B4-BE49-F238E27FC236}">
                <a16:creationId xmlns:a16="http://schemas.microsoft.com/office/drawing/2014/main" id="{8A4F03DB-A5CE-4B0D-9E7C-DACDDBDAF193}"/>
              </a:ext>
            </a:extLst>
          </p:cNvPr>
          <p:cNvPicPr>
            <a:picLocks noChangeAspect="1"/>
          </p:cNvPicPr>
          <p:nvPr/>
        </p:nvPicPr>
        <p:blipFill>
          <a:blip r:embed="rId4"/>
          <a:stretch>
            <a:fillRect/>
          </a:stretch>
        </p:blipFill>
        <p:spPr>
          <a:xfrm>
            <a:off x="5878516" y="2239999"/>
            <a:ext cx="5692713" cy="4454452"/>
          </a:xfrm>
          <a:prstGeom prst="rect">
            <a:avLst/>
          </a:prstGeom>
        </p:spPr>
      </p:pic>
      <p:cxnSp>
        <p:nvCxnSpPr>
          <p:cNvPr id="13" name="Straight Arrow Connector 12">
            <a:extLst>
              <a:ext uri="{FF2B5EF4-FFF2-40B4-BE49-F238E27FC236}">
                <a16:creationId xmlns:a16="http://schemas.microsoft.com/office/drawing/2014/main" id="{B33FA23B-EE51-4A97-8D34-B6BBE0B30F68}"/>
              </a:ext>
            </a:extLst>
          </p:cNvPr>
          <p:cNvCxnSpPr>
            <a:cxnSpLocks/>
          </p:cNvCxnSpPr>
          <p:nvPr/>
        </p:nvCxnSpPr>
        <p:spPr>
          <a:xfrm>
            <a:off x="5471939" y="1930400"/>
            <a:ext cx="1786111" cy="34293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1" name="Slide Number Placeholder 20">
            <a:extLst>
              <a:ext uri="{FF2B5EF4-FFF2-40B4-BE49-F238E27FC236}">
                <a16:creationId xmlns:a16="http://schemas.microsoft.com/office/drawing/2014/main" id="{046729FA-901E-48B5-8268-7E39CD4120ED}"/>
              </a:ext>
            </a:extLst>
          </p:cNvPr>
          <p:cNvSpPr>
            <a:spLocks noGrp="1"/>
          </p:cNvSpPr>
          <p:nvPr>
            <p:ph type="sldNum" sz="quarter" idx="12"/>
          </p:nvPr>
        </p:nvSpPr>
        <p:spPr/>
        <p:txBody>
          <a:bodyPr/>
          <a:lstStyle/>
          <a:p>
            <a:fld id="{26E64344-418F-4157-AF53-42C1BBD52B6D}" type="slidenum">
              <a:rPr lang="en-US" smtClean="0"/>
              <a:t>13</a:t>
            </a:fld>
            <a:endParaRPr lang="en-US" dirty="0"/>
          </a:p>
        </p:txBody>
      </p:sp>
    </p:spTree>
    <p:extLst>
      <p:ext uri="{BB962C8B-B14F-4D97-AF65-F5344CB8AC3E}">
        <p14:creationId xmlns:p14="http://schemas.microsoft.com/office/powerpoint/2010/main" val="155984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25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750"/>
                                  </p:stCondLst>
                                  <p:childTnLst>
                                    <p:set>
                                      <p:cBhvr>
                                        <p:cTn id="13"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80B86A7-A1EC-475B-9166-88902B033A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A218FF3-2AD8-4B49-B0C5-9C7C2CA84C30}"/>
              </a:ext>
            </a:extLst>
          </p:cNvPr>
          <p:cNvSpPr>
            <a:spLocks noGrp="1"/>
          </p:cNvSpPr>
          <p:nvPr>
            <p:ph type="title"/>
          </p:nvPr>
        </p:nvSpPr>
        <p:spPr>
          <a:xfrm>
            <a:off x="1333501" y="609600"/>
            <a:ext cx="8919451" cy="1320800"/>
          </a:xfrm>
        </p:spPr>
        <p:txBody>
          <a:bodyPr>
            <a:normAutofit/>
          </a:bodyPr>
          <a:lstStyle/>
          <a:p>
            <a:r>
              <a:rPr lang="en-US" dirty="0"/>
              <a:t>Submit File from Docket Sheet</a:t>
            </a:r>
          </a:p>
        </p:txBody>
      </p:sp>
      <p:sp>
        <p:nvSpPr>
          <p:cNvPr id="10" name="Isosceles Triangle 9">
            <a:extLst>
              <a:ext uri="{FF2B5EF4-FFF2-40B4-BE49-F238E27FC236}">
                <a16:creationId xmlns:a16="http://schemas.microsoft.com/office/drawing/2014/main" id="{C2C29CB1-9F74-4879-A6AF-AEA67B6F1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Isosceles Triangle 11">
            <a:extLst>
              <a:ext uri="{FF2B5EF4-FFF2-40B4-BE49-F238E27FC236}">
                <a16:creationId xmlns:a16="http://schemas.microsoft.com/office/drawing/2014/main" id="{7E2C7115-5336-410C-AD71-0F0952A2E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pic>
        <p:nvPicPr>
          <p:cNvPr id="4" name="Picture 3">
            <a:extLst>
              <a:ext uri="{FF2B5EF4-FFF2-40B4-BE49-F238E27FC236}">
                <a16:creationId xmlns:a16="http://schemas.microsoft.com/office/drawing/2014/main" id="{32DA1783-E364-477F-8704-C4E355AF1BA5}"/>
              </a:ext>
            </a:extLst>
          </p:cNvPr>
          <p:cNvPicPr>
            <a:picLocks noChangeAspect="1"/>
          </p:cNvPicPr>
          <p:nvPr/>
        </p:nvPicPr>
        <p:blipFill>
          <a:blip r:embed="rId3"/>
          <a:stretch>
            <a:fillRect/>
          </a:stretch>
        </p:blipFill>
        <p:spPr>
          <a:xfrm>
            <a:off x="267268" y="1312842"/>
            <a:ext cx="5380000" cy="4781550"/>
          </a:xfrm>
          <a:prstGeom prst="rect">
            <a:avLst/>
          </a:prstGeom>
        </p:spPr>
      </p:pic>
      <p:pic>
        <p:nvPicPr>
          <p:cNvPr id="14" name="Picture 13">
            <a:extLst>
              <a:ext uri="{FF2B5EF4-FFF2-40B4-BE49-F238E27FC236}">
                <a16:creationId xmlns:a16="http://schemas.microsoft.com/office/drawing/2014/main" id="{9C6BAA45-4E11-421A-9222-D77F408F362D}"/>
              </a:ext>
            </a:extLst>
          </p:cNvPr>
          <p:cNvPicPr>
            <a:picLocks noChangeAspect="1"/>
          </p:cNvPicPr>
          <p:nvPr/>
        </p:nvPicPr>
        <p:blipFill>
          <a:blip r:embed="rId4"/>
          <a:stretch>
            <a:fillRect/>
          </a:stretch>
        </p:blipFill>
        <p:spPr>
          <a:xfrm>
            <a:off x="5848980" y="3019168"/>
            <a:ext cx="6141308" cy="2414823"/>
          </a:xfrm>
          <a:prstGeom prst="rect">
            <a:avLst/>
          </a:prstGeom>
        </p:spPr>
      </p:pic>
      <p:cxnSp>
        <p:nvCxnSpPr>
          <p:cNvPr id="13" name="Straight Arrow Connector 12">
            <a:extLst>
              <a:ext uri="{FF2B5EF4-FFF2-40B4-BE49-F238E27FC236}">
                <a16:creationId xmlns:a16="http://schemas.microsoft.com/office/drawing/2014/main" id="{B33FA23B-EE51-4A97-8D34-B6BBE0B30F68}"/>
              </a:ext>
            </a:extLst>
          </p:cNvPr>
          <p:cNvCxnSpPr>
            <a:cxnSpLocks/>
          </p:cNvCxnSpPr>
          <p:nvPr/>
        </p:nvCxnSpPr>
        <p:spPr>
          <a:xfrm flipV="1">
            <a:off x="954655" y="3314700"/>
            <a:ext cx="6370070" cy="263842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8" name="Slide Number Placeholder 17">
            <a:extLst>
              <a:ext uri="{FF2B5EF4-FFF2-40B4-BE49-F238E27FC236}">
                <a16:creationId xmlns:a16="http://schemas.microsoft.com/office/drawing/2014/main" id="{028A2627-6C6A-45BD-835D-1BFEF0EA8726}"/>
              </a:ext>
            </a:extLst>
          </p:cNvPr>
          <p:cNvSpPr>
            <a:spLocks noGrp="1"/>
          </p:cNvSpPr>
          <p:nvPr>
            <p:ph type="sldNum" sz="quarter" idx="12"/>
          </p:nvPr>
        </p:nvSpPr>
        <p:spPr/>
        <p:txBody>
          <a:bodyPr/>
          <a:lstStyle/>
          <a:p>
            <a:fld id="{26E64344-418F-4157-AF53-42C1BBD52B6D}" type="slidenum">
              <a:rPr lang="en-US" smtClean="0"/>
              <a:t>14</a:t>
            </a:fld>
            <a:endParaRPr lang="en-US" dirty="0"/>
          </a:p>
        </p:txBody>
      </p:sp>
    </p:spTree>
    <p:extLst>
      <p:ext uri="{BB962C8B-B14F-4D97-AF65-F5344CB8AC3E}">
        <p14:creationId xmlns:p14="http://schemas.microsoft.com/office/powerpoint/2010/main" val="699856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249"/>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80B86A7-A1EC-475B-9166-88902B033A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A218FF3-2AD8-4B49-B0C5-9C7C2CA84C30}"/>
              </a:ext>
            </a:extLst>
          </p:cNvPr>
          <p:cNvSpPr>
            <a:spLocks noGrp="1"/>
          </p:cNvSpPr>
          <p:nvPr>
            <p:ph type="title"/>
          </p:nvPr>
        </p:nvSpPr>
        <p:spPr>
          <a:xfrm>
            <a:off x="1333501" y="609600"/>
            <a:ext cx="9505949" cy="1320800"/>
          </a:xfrm>
        </p:spPr>
        <p:txBody>
          <a:bodyPr>
            <a:normAutofit/>
          </a:bodyPr>
          <a:lstStyle/>
          <a:p>
            <a:r>
              <a:rPr lang="en-US" dirty="0"/>
              <a:t>Submit File – Requester Description Choices</a:t>
            </a:r>
          </a:p>
        </p:txBody>
      </p:sp>
      <p:sp>
        <p:nvSpPr>
          <p:cNvPr id="10" name="Isosceles Triangle 9">
            <a:extLst>
              <a:ext uri="{FF2B5EF4-FFF2-40B4-BE49-F238E27FC236}">
                <a16:creationId xmlns:a16="http://schemas.microsoft.com/office/drawing/2014/main" id="{C2C29CB1-9F74-4879-A6AF-AEA67B6F1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Isosceles Triangle 11">
            <a:extLst>
              <a:ext uri="{FF2B5EF4-FFF2-40B4-BE49-F238E27FC236}">
                <a16:creationId xmlns:a16="http://schemas.microsoft.com/office/drawing/2014/main" id="{7E2C7115-5336-410C-AD71-0F0952A2E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pic>
        <p:nvPicPr>
          <p:cNvPr id="4" name="Picture 3">
            <a:extLst>
              <a:ext uri="{FF2B5EF4-FFF2-40B4-BE49-F238E27FC236}">
                <a16:creationId xmlns:a16="http://schemas.microsoft.com/office/drawing/2014/main" id="{53A3C527-A2F4-4608-86E5-9C1FDAC56D35}"/>
              </a:ext>
            </a:extLst>
          </p:cNvPr>
          <p:cNvPicPr>
            <a:picLocks noChangeAspect="1"/>
          </p:cNvPicPr>
          <p:nvPr/>
        </p:nvPicPr>
        <p:blipFill>
          <a:blip r:embed="rId3"/>
          <a:stretch>
            <a:fillRect/>
          </a:stretch>
        </p:blipFill>
        <p:spPr>
          <a:xfrm>
            <a:off x="1115047" y="1467448"/>
            <a:ext cx="9961905" cy="4780952"/>
          </a:xfrm>
          <a:prstGeom prst="rect">
            <a:avLst/>
          </a:prstGeom>
        </p:spPr>
      </p:pic>
      <p:sp>
        <p:nvSpPr>
          <p:cNvPr id="5" name="Slide Number Placeholder 4">
            <a:extLst>
              <a:ext uri="{FF2B5EF4-FFF2-40B4-BE49-F238E27FC236}">
                <a16:creationId xmlns:a16="http://schemas.microsoft.com/office/drawing/2014/main" id="{B01AC4EB-39D4-4DDF-AD30-90AA7CC53870}"/>
              </a:ext>
            </a:extLst>
          </p:cNvPr>
          <p:cNvSpPr>
            <a:spLocks noGrp="1"/>
          </p:cNvSpPr>
          <p:nvPr>
            <p:ph type="sldNum" sz="quarter" idx="12"/>
          </p:nvPr>
        </p:nvSpPr>
        <p:spPr/>
        <p:txBody>
          <a:bodyPr/>
          <a:lstStyle/>
          <a:p>
            <a:fld id="{26E64344-418F-4157-AF53-42C1BBD52B6D}" type="slidenum">
              <a:rPr lang="en-US" smtClean="0"/>
              <a:t>15</a:t>
            </a:fld>
            <a:endParaRPr lang="en-US" dirty="0"/>
          </a:p>
        </p:txBody>
      </p:sp>
    </p:spTree>
    <p:extLst>
      <p:ext uri="{BB962C8B-B14F-4D97-AF65-F5344CB8AC3E}">
        <p14:creationId xmlns:p14="http://schemas.microsoft.com/office/powerpoint/2010/main" val="19999762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80B86A7-A1EC-475B-9166-88902B033A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A218FF3-2AD8-4B49-B0C5-9C7C2CA84C30}"/>
              </a:ext>
            </a:extLst>
          </p:cNvPr>
          <p:cNvSpPr>
            <a:spLocks noGrp="1"/>
          </p:cNvSpPr>
          <p:nvPr>
            <p:ph type="title"/>
          </p:nvPr>
        </p:nvSpPr>
        <p:spPr>
          <a:xfrm>
            <a:off x="1333501" y="609600"/>
            <a:ext cx="8919451" cy="1320800"/>
          </a:xfrm>
        </p:spPr>
        <p:txBody>
          <a:bodyPr>
            <a:normAutofit/>
          </a:bodyPr>
          <a:lstStyle/>
          <a:p>
            <a:r>
              <a:rPr lang="en-US" dirty="0"/>
              <a:t>Submit File – Agency Description Choices</a:t>
            </a:r>
          </a:p>
        </p:txBody>
      </p:sp>
      <p:sp>
        <p:nvSpPr>
          <p:cNvPr id="10" name="Isosceles Triangle 9">
            <a:extLst>
              <a:ext uri="{FF2B5EF4-FFF2-40B4-BE49-F238E27FC236}">
                <a16:creationId xmlns:a16="http://schemas.microsoft.com/office/drawing/2014/main" id="{C2C29CB1-9F74-4879-A6AF-AEA67B6F1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Isosceles Triangle 11">
            <a:extLst>
              <a:ext uri="{FF2B5EF4-FFF2-40B4-BE49-F238E27FC236}">
                <a16:creationId xmlns:a16="http://schemas.microsoft.com/office/drawing/2014/main" id="{7E2C7115-5336-410C-AD71-0F0952A2E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pic>
        <p:nvPicPr>
          <p:cNvPr id="11" name="Picture 10">
            <a:extLst>
              <a:ext uri="{FF2B5EF4-FFF2-40B4-BE49-F238E27FC236}">
                <a16:creationId xmlns:a16="http://schemas.microsoft.com/office/drawing/2014/main" id="{C33B69D5-0FE9-44C3-8DA1-153535529A71}"/>
              </a:ext>
            </a:extLst>
          </p:cNvPr>
          <p:cNvPicPr>
            <a:picLocks noChangeAspect="1"/>
          </p:cNvPicPr>
          <p:nvPr/>
        </p:nvPicPr>
        <p:blipFill>
          <a:blip r:embed="rId3"/>
          <a:stretch>
            <a:fillRect/>
          </a:stretch>
        </p:blipFill>
        <p:spPr>
          <a:xfrm>
            <a:off x="1110286" y="1486483"/>
            <a:ext cx="9971428" cy="4666667"/>
          </a:xfrm>
          <a:prstGeom prst="rect">
            <a:avLst/>
          </a:prstGeom>
        </p:spPr>
      </p:pic>
      <p:sp>
        <p:nvSpPr>
          <p:cNvPr id="15" name="Slide Number Placeholder 14">
            <a:extLst>
              <a:ext uri="{FF2B5EF4-FFF2-40B4-BE49-F238E27FC236}">
                <a16:creationId xmlns:a16="http://schemas.microsoft.com/office/drawing/2014/main" id="{787A65F3-1320-4820-8CBA-AB64ED6E7F5D}"/>
              </a:ext>
            </a:extLst>
          </p:cNvPr>
          <p:cNvSpPr>
            <a:spLocks noGrp="1"/>
          </p:cNvSpPr>
          <p:nvPr>
            <p:ph type="sldNum" sz="quarter" idx="12"/>
          </p:nvPr>
        </p:nvSpPr>
        <p:spPr/>
        <p:txBody>
          <a:bodyPr/>
          <a:lstStyle/>
          <a:p>
            <a:fld id="{26E64344-418F-4157-AF53-42C1BBD52B6D}" type="slidenum">
              <a:rPr lang="en-US" smtClean="0"/>
              <a:t>16</a:t>
            </a:fld>
            <a:endParaRPr lang="en-US" dirty="0"/>
          </a:p>
        </p:txBody>
      </p:sp>
    </p:spTree>
    <p:extLst>
      <p:ext uri="{BB962C8B-B14F-4D97-AF65-F5344CB8AC3E}">
        <p14:creationId xmlns:p14="http://schemas.microsoft.com/office/powerpoint/2010/main" val="26343419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80B86A7-A1EC-475B-9166-88902B033A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A218FF3-2AD8-4B49-B0C5-9C7C2CA84C30}"/>
              </a:ext>
            </a:extLst>
          </p:cNvPr>
          <p:cNvSpPr>
            <a:spLocks noGrp="1"/>
          </p:cNvSpPr>
          <p:nvPr>
            <p:ph type="title"/>
          </p:nvPr>
        </p:nvSpPr>
        <p:spPr>
          <a:xfrm>
            <a:off x="1333501" y="609600"/>
            <a:ext cx="9505949" cy="1320800"/>
          </a:xfrm>
        </p:spPr>
        <p:txBody>
          <a:bodyPr>
            <a:normAutofit/>
          </a:bodyPr>
          <a:lstStyle/>
          <a:p>
            <a:r>
              <a:rPr lang="en-US" dirty="0"/>
              <a:t>Submitting Files</a:t>
            </a:r>
          </a:p>
        </p:txBody>
      </p:sp>
      <p:sp>
        <p:nvSpPr>
          <p:cNvPr id="10" name="Isosceles Triangle 9">
            <a:extLst>
              <a:ext uri="{FF2B5EF4-FFF2-40B4-BE49-F238E27FC236}">
                <a16:creationId xmlns:a16="http://schemas.microsoft.com/office/drawing/2014/main" id="{C2C29CB1-9F74-4879-A6AF-AEA67B6F1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Isosceles Triangle 11">
            <a:extLst>
              <a:ext uri="{FF2B5EF4-FFF2-40B4-BE49-F238E27FC236}">
                <a16:creationId xmlns:a16="http://schemas.microsoft.com/office/drawing/2014/main" id="{7E2C7115-5336-410C-AD71-0F0952A2E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pic>
        <p:nvPicPr>
          <p:cNvPr id="4" name="Picture 3">
            <a:extLst>
              <a:ext uri="{FF2B5EF4-FFF2-40B4-BE49-F238E27FC236}">
                <a16:creationId xmlns:a16="http://schemas.microsoft.com/office/drawing/2014/main" id="{2B835749-32B7-43ED-8AA9-E457DB47C317}"/>
              </a:ext>
            </a:extLst>
          </p:cNvPr>
          <p:cNvPicPr>
            <a:picLocks noChangeAspect="1"/>
          </p:cNvPicPr>
          <p:nvPr/>
        </p:nvPicPr>
        <p:blipFill>
          <a:blip r:embed="rId3"/>
          <a:stretch>
            <a:fillRect/>
          </a:stretch>
        </p:blipFill>
        <p:spPr>
          <a:xfrm>
            <a:off x="657225" y="1478548"/>
            <a:ext cx="7869687" cy="2534652"/>
          </a:xfrm>
          <a:prstGeom prst="rect">
            <a:avLst/>
          </a:prstGeom>
        </p:spPr>
      </p:pic>
      <p:pic>
        <p:nvPicPr>
          <p:cNvPr id="6" name="Picture 5">
            <a:extLst>
              <a:ext uri="{FF2B5EF4-FFF2-40B4-BE49-F238E27FC236}">
                <a16:creationId xmlns:a16="http://schemas.microsoft.com/office/drawing/2014/main" id="{F96A9943-06B6-42AA-B43F-058010948CD3}"/>
              </a:ext>
            </a:extLst>
          </p:cNvPr>
          <p:cNvPicPr>
            <a:picLocks noChangeAspect="1"/>
          </p:cNvPicPr>
          <p:nvPr/>
        </p:nvPicPr>
        <p:blipFill>
          <a:blip r:embed="rId4"/>
          <a:stretch>
            <a:fillRect/>
          </a:stretch>
        </p:blipFill>
        <p:spPr>
          <a:xfrm>
            <a:off x="3571457" y="4212342"/>
            <a:ext cx="8171810" cy="2533718"/>
          </a:xfrm>
          <a:prstGeom prst="rect">
            <a:avLst/>
          </a:prstGeom>
        </p:spPr>
      </p:pic>
      <p:sp>
        <p:nvSpPr>
          <p:cNvPr id="7" name="Slide Number Placeholder 6">
            <a:extLst>
              <a:ext uri="{FF2B5EF4-FFF2-40B4-BE49-F238E27FC236}">
                <a16:creationId xmlns:a16="http://schemas.microsoft.com/office/drawing/2014/main" id="{B12EDA2D-0309-415E-A51C-0CFF7B8DFF47}"/>
              </a:ext>
            </a:extLst>
          </p:cNvPr>
          <p:cNvSpPr>
            <a:spLocks noGrp="1"/>
          </p:cNvSpPr>
          <p:nvPr>
            <p:ph type="sldNum" sz="quarter" idx="12"/>
          </p:nvPr>
        </p:nvSpPr>
        <p:spPr/>
        <p:txBody>
          <a:bodyPr/>
          <a:lstStyle/>
          <a:p>
            <a:fld id="{26E64344-418F-4157-AF53-42C1BBD52B6D}" type="slidenum">
              <a:rPr lang="en-US" smtClean="0"/>
              <a:t>17</a:t>
            </a:fld>
            <a:endParaRPr lang="en-US" dirty="0"/>
          </a:p>
        </p:txBody>
      </p:sp>
    </p:spTree>
    <p:extLst>
      <p:ext uri="{BB962C8B-B14F-4D97-AF65-F5344CB8AC3E}">
        <p14:creationId xmlns:p14="http://schemas.microsoft.com/office/powerpoint/2010/main" val="3667416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80B86A7-A1EC-475B-9166-88902B033A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A218FF3-2AD8-4B49-B0C5-9C7C2CA84C30}"/>
              </a:ext>
            </a:extLst>
          </p:cNvPr>
          <p:cNvSpPr>
            <a:spLocks noGrp="1"/>
          </p:cNvSpPr>
          <p:nvPr>
            <p:ph type="title"/>
          </p:nvPr>
        </p:nvSpPr>
        <p:spPr>
          <a:xfrm>
            <a:off x="1333501" y="609600"/>
            <a:ext cx="9505949" cy="1320800"/>
          </a:xfrm>
        </p:spPr>
        <p:txBody>
          <a:bodyPr>
            <a:normAutofit/>
          </a:bodyPr>
          <a:lstStyle/>
          <a:p>
            <a:r>
              <a:rPr lang="en-US" dirty="0"/>
              <a:t>Docket Sheet – Download Files</a:t>
            </a:r>
          </a:p>
        </p:txBody>
      </p:sp>
      <p:sp>
        <p:nvSpPr>
          <p:cNvPr id="10" name="Isosceles Triangle 9">
            <a:extLst>
              <a:ext uri="{FF2B5EF4-FFF2-40B4-BE49-F238E27FC236}">
                <a16:creationId xmlns:a16="http://schemas.microsoft.com/office/drawing/2014/main" id="{C2C29CB1-9F74-4879-A6AF-AEA67B6F1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Isosceles Triangle 11">
            <a:extLst>
              <a:ext uri="{FF2B5EF4-FFF2-40B4-BE49-F238E27FC236}">
                <a16:creationId xmlns:a16="http://schemas.microsoft.com/office/drawing/2014/main" id="{7E2C7115-5336-410C-AD71-0F0952A2E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pic>
        <p:nvPicPr>
          <p:cNvPr id="9" name="Picture 8">
            <a:extLst>
              <a:ext uri="{FF2B5EF4-FFF2-40B4-BE49-F238E27FC236}">
                <a16:creationId xmlns:a16="http://schemas.microsoft.com/office/drawing/2014/main" id="{97A7E6D5-8CAD-407C-803F-07AB19214A46}"/>
              </a:ext>
            </a:extLst>
          </p:cNvPr>
          <p:cNvPicPr>
            <a:picLocks noChangeAspect="1"/>
          </p:cNvPicPr>
          <p:nvPr/>
        </p:nvPicPr>
        <p:blipFill>
          <a:blip r:embed="rId3"/>
          <a:stretch>
            <a:fillRect/>
          </a:stretch>
        </p:blipFill>
        <p:spPr>
          <a:xfrm>
            <a:off x="2292796" y="1416416"/>
            <a:ext cx="7606408" cy="4955809"/>
          </a:xfrm>
          <a:prstGeom prst="rect">
            <a:avLst/>
          </a:prstGeom>
        </p:spPr>
      </p:pic>
      <p:sp>
        <p:nvSpPr>
          <p:cNvPr id="3" name="Slide Number Placeholder 2">
            <a:extLst>
              <a:ext uri="{FF2B5EF4-FFF2-40B4-BE49-F238E27FC236}">
                <a16:creationId xmlns:a16="http://schemas.microsoft.com/office/drawing/2014/main" id="{B53090FE-AAF4-4E91-904D-057919361EED}"/>
              </a:ext>
            </a:extLst>
          </p:cNvPr>
          <p:cNvSpPr>
            <a:spLocks noGrp="1"/>
          </p:cNvSpPr>
          <p:nvPr>
            <p:ph type="sldNum" sz="quarter" idx="12"/>
          </p:nvPr>
        </p:nvSpPr>
        <p:spPr/>
        <p:txBody>
          <a:bodyPr/>
          <a:lstStyle/>
          <a:p>
            <a:fld id="{26E64344-418F-4157-AF53-42C1BBD52B6D}" type="slidenum">
              <a:rPr lang="en-US" smtClean="0"/>
              <a:t>18</a:t>
            </a:fld>
            <a:endParaRPr lang="en-US" dirty="0"/>
          </a:p>
        </p:txBody>
      </p:sp>
    </p:spTree>
    <p:extLst>
      <p:ext uri="{BB962C8B-B14F-4D97-AF65-F5344CB8AC3E}">
        <p14:creationId xmlns:p14="http://schemas.microsoft.com/office/powerpoint/2010/main" val="3866854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80B86A7-A1EC-475B-9166-88902B033A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A218FF3-2AD8-4B49-B0C5-9C7C2CA84C30}"/>
              </a:ext>
            </a:extLst>
          </p:cNvPr>
          <p:cNvSpPr>
            <a:spLocks noGrp="1"/>
          </p:cNvSpPr>
          <p:nvPr>
            <p:ph type="title"/>
          </p:nvPr>
        </p:nvSpPr>
        <p:spPr>
          <a:xfrm>
            <a:off x="1333501" y="609600"/>
            <a:ext cx="9505949" cy="1320800"/>
          </a:xfrm>
        </p:spPr>
        <p:txBody>
          <a:bodyPr>
            <a:normAutofit/>
          </a:bodyPr>
          <a:lstStyle/>
          <a:p>
            <a:r>
              <a:rPr lang="en-US" dirty="0"/>
              <a:t>Docket Sheet – Print Docket Sheet</a:t>
            </a:r>
          </a:p>
        </p:txBody>
      </p:sp>
      <p:sp>
        <p:nvSpPr>
          <p:cNvPr id="10" name="Isosceles Triangle 9">
            <a:extLst>
              <a:ext uri="{FF2B5EF4-FFF2-40B4-BE49-F238E27FC236}">
                <a16:creationId xmlns:a16="http://schemas.microsoft.com/office/drawing/2014/main" id="{C2C29CB1-9F74-4879-A6AF-AEA67B6F1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Isosceles Triangle 11">
            <a:extLst>
              <a:ext uri="{FF2B5EF4-FFF2-40B4-BE49-F238E27FC236}">
                <a16:creationId xmlns:a16="http://schemas.microsoft.com/office/drawing/2014/main" id="{7E2C7115-5336-410C-AD71-0F0952A2E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pic>
        <p:nvPicPr>
          <p:cNvPr id="7" name="Picture 6">
            <a:extLst>
              <a:ext uri="{FF2B5EF4-FFF2-40B4-BE49-F238E27FC236}">
                <a16:creationId xmlns:a16="http://schemas.microsoft.com/office/drawing/2014/main" id="{9F05FC00-4C33-4F7C-9D09-47A0315E99B6}"/>
              </a:ext>
            </a:extLst>
          </p:cNvPr>
          <p:cNvPicPr>
            <a:picLocks noChangeAspect="1"/>
          </p:cNvPicPr>
          <p:nvPr/>
        </p:nvPicPr>
        <p:blipFill>
          <a:blip r:embed="rId3"/>
          <a:stretch>
            <a:fillRect/>
          </a:stretch>
        </p:blipFill>
        <p:spPr>
          <a:xfrm>
            <a:off x="2769235" y="1612901"/>
            <a:ext cx="6653530" cy="4335614"/>
          </a:xfrm>
          <a:prstGeom prst="rect">
            <a:avLst/>
          </a:prstGeom>
        </p:spPr>
      </p:pic>
      <p:sp>
        <p:nvSpPr>
          <p:cNvPr id="3" name="Slide Number Placeholder 2">
            <a:extLst>
              <a:ext uri="{FF2B5EF4-FFF2-40B4-BE49-F238E27FC236}">
                <a16:creationId xmlns:a16="http://schemas.microsoft.com/office/drawing/2014/main" id="{53369521-36CD-40B8-85F5-5EDB85EEC6E3}"/>
              </a:ext>
            </a:extLst>
          </p:cNvPr>
          <p:cNvSpPr>
            <a:spLocks noGrp="1"/>
          </p:cNvSpPr>
          <p:nvPr>
            <p:ph type="sldNum" sz="quarter" idx="12"/>
          </p:nvPr>
        </p:nvSpPr>
        <p:spPr/>
        <p:txBody>
          <a:bodyPr/>
          <a:lstStyle/>
          <a:p>
            <a:fld id="{26E64344-418F-4157-AF53-42C1BBD52B6D}" type="slidenum">
              <a:rPr lang="en-US" smtClean="0"/>
              <a:t>19</a:t>
            </a:fld>
            <a:endParaRPr lang="en-US" dirty="0"/>
          </a:p>
        </p:txBody>
      </p:sp>
    </p:spTree>
    <p:extLst>
      <p:ext uri="{BB962C8B-B14F-4D97-AF65-F5344CB8AC3E}">
        <p14:creationId xmlns:p14="http://schemas.microsoft.com/office/powerpoint/2010/main" val="21238054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0" name="Rectangle 129">
            <a:extLst>
              <a:ext uri="{FF2B5EF4-FFF2-40B4-BE49-F238E27FC236}">
                <a16:creationId xmlns:a16="http://schemas.microsoft.com/office/drawing/2014/main" id="{E80B86A7-A1EC-475B-9166-88902B033A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2F2BF44-6134-4191-A88C-866A95C67A9E}"/>
              </a:ext>
            </a:extLst>
          </p:cNvPr>
          <p:cNvSpPr>
            <a:spLocks noGrp="1"/>
          </p:cNvSpPr>
          <p:nvPr>
            <p:ph type="title"/>
          </p:nvPr>
        </p:nvSpPr>
        <p:spPr>
          <a:xfrm>
            <a:off x="1333502" y="609600"/>
            <a:ext cx="9334498" cy="664723"/>
          </a:xfrm>
        </p:spPr>
        <p:txBody>
          <a:bodyPr>
            <a:normAutofit/>
          </a:bodyPr>
          <a:lstStyle/>
          <a:p>
            <a:r>
              <a:rPr lang="en-US" dirty="0"/>
              <a:t>Glossary</a:t>
            </a:r>
          </a:p>
        </p:txBody>
      </p:sp>
      <p:sp>
        <p:nvSpPr>
          <p:cNvPr id="132" name="Isosceles Triangle 131">
            <a:extLst>
              <a:ext uri="{FF2B5EF4-FFF2-40B4-BE49-F238E27FC236}">
                <a16:creationId xmlns:a16="http://schemas.microsoft.com/office/drawing/2014/main" id="{C2C29CB1-9F74-4879-A6AF-AEA67B6F1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4" name="Slide Number Placeholder 3">
            <a:extLst>
              <a:ext uri="{FF2B5EF4-FFF2-40B4-BE49-F238E27FC236}">
                <a16:creationId xmlns:a16="http://schemas.microsoft.com/office/drawing/2014/main" id="{019CAEBC-B580-42F1-94A4-114C7043D693}"/>
              </a:ext>
            </a:extLst>
          </p:cNvPr>
          <p:cNvSpPr>
            <a:spLocks noGrp="1"/>
          </p:cNvSpPr>
          <p:nvPr>
            <p:ph type="sldNum" sz="quarter" idx="12"/>
          </p:nvPr>
        </p:nvSpPr>
        <p:spPr>
          <a:xfrm>
            <a:off x="8590663" y="6041362"/>
            <a:ext cx="683339" cy="365125"/>
          </a:xfrm>
        </p:spPr>
        <p:txBody>
          <a:bodyPr>
            <a:normAutofit/>
          </a:bodyPr>
          <a:lstStyle/>
          <a:p>
            <a:pPr>
              <a:spcAft>
                <a:spcPts val="600"/>
              </a:spcAft>
            </a:pPr>
            <a:fld id="{26E64344-418F-4157-AF53-42C1BBD52B6D}" type="slidenum">
              <a:rPr lang="en-US" smtClean="0"/>
              <a:pPr>
                <a:spcAft>
                  <a:spcPts val="600"/>
                </a:spcAft>
              </a:pPr>
              <a:t>2</a:t>
            </a:fld>
            <a:endParaRPr lang="en-US" dirty="0"/>
          </a:p>
        </p:txBody>
      </p:sp>
      <p:sp>
        <p:nvSpPr>
          <p:cNvPr id="100" name="Content Placeholder 2">
            <a:extLst>
              <a:ext uri="{FF2B5EF4-FFF2-40B4-BE49-F238E27FC236}">
                <a16:creationId xmlns:a16="http://schemas.microsoft.com/office/drawing/2014/main" id="{D0C2714D-8266-4BC4-A6E9-6606D650CED9}"/>
              </a:ext>
            </a:extLst>
          </p:cNvPr>
          <p:cNvSpPr>
            <a:spLocks noGrp="1"/>
          </p:cNvSpPr>
          <p:nvPr>
            <p:ph idx="1"/>
          </p:nvPr>
        </p:nvSpPr>
        <p:spPr>
          <a:xfrm>
            <a:off x="1333502" y="1274323"/>
            <a:ext cx="9334499" cy="4767039"/>
          </a:xfrm>
        </p:spPr>
        <p:txBody>
          <a:bodyPr>
            <a:noAutofit/>
          </a:bodyPr>
          <a:lstStyle/>
          <a:p>
            <a:pPr marL="233363" indent="-233363" algn="just">
              <a:lnSpc>
                <a:spcPct val="90000"/>
              </a:lnSpc>
              <a:buNone/>
            </a:pPr>
            <a:r>
              <a:rPr lang="en-US" b="1" dirty="0"/>
              <a:t>RTKL</a:t>
            </a:r>
            <a:r>
              <a:rPr lang="en-US" dirty="0"/>
              <a:t> </a:t>
            </a:r>
            <a:r>
              <a:rPr lang="en-US" dirty="0">
                <a:solidFill>
                  <a:schemeClr val="tx1"/>
                </a:solidFill>
                <a:sym typeface="Wingdings" panose="05000000000000000000" pitchFamily="2" charset="2"/>
              </a:rPr>
              <a:t>―</a:t>
            </a:r>
            <a:r>
              <a:rPr lang="en-US" dirty="0"/>
              <a:t> the Pennsylvania Right-to-Know Law</a:t>
            </a:r>
          </a:p>
          <a:p>
            <a:pPr marL="233363" marR="0" lvl="0" indent="-233363" algn="just">
              <a:lnSpc>
                <a:spcPct val="90000"/>
              </a:lnSpc>
              <a:buNone/>
            </a:pPr>
            <a:r>
              <a:rPr lang="en-US" b="1" dirty="0"/>
              <a:t>OOR</a:t>
            </a:r>
            <a:r>
              <a:rPr lang="en-US" dirty="0"/>
              <a:t> </a:t>
            </a:r>
            <a:r>
              <a:rPr lang="en-US" dirty="0">
                <a:solidFill>
                  <a:schemeClr val="tx1"/>
                </a:solidFill>
                <a:sym typeface="Wingdings" panose="05000000000000000000" pitchFamily="2" charset="2"/>
              </a:rPr>
              <a:t>― </a:t>
            </a:r>
            <a:r>
              <a:rPr lang="en-US" dirty="0">
                <a:solidFill>
                  <a:schemeClr val="accent1"/>
                </a:solidFill>
                <a:sym typeface="Wingdings" panose="05000000000000000000" pitchFamily="2" charset="2"/>
              </a:rPr>
              <a:t> </a:t>
            </a:r>
            <a:r>
              <a:rPr lang="en-US" dirty="0"/>
              <a:t>Pennsylvania Office of Open Records</a:t>
            </a:r>
          </a:p>
          <a:p>
            <a:pPr marL="233363" marR="0" lvl="0" indent="-233363" algn="just">
              <a:lnSpc>
                <a:spcPct val="90000"/>
              </a:lnSpc>
              <a:buNone/>
            </a:pPr>
            <a:r>
              <a:rPr lang="en-US" b="1" dirty="0"/>
              <a:t>REQUESTER</a:t>
            </a:r>
            <a:r>
              <a:rPr lang="en-US" dirty="0"/>
              <a:t> </a:t>
            </a:r>
            <a:r>
              <a:rPr lang="en-US" dirty="0">
                <a:solidFill>
                  <a:schemeClr val="tx1"/>
                </a:solidFill>
                <a:sym typeface="Wingdings" panose="05000000000000000000" pitchFamily="2" charset="2"/>
              </a:rPr>
              <a:t>―</a:t>
            </a:r>
            <a:r>
              <a:rPr lang="en-US" dirty="0"/>
              <a:t> a legal US resident that files a request for records with an agency under the RTKL</a:t>
            </a:r>
          </a:p>
          <a:p>
            <a:pPr marL="233363" marR="0" lvl="0" indent="-233363" algn="just">
              <a:lnSpc>
                <a:spcPct val="90000"/>
              </a:lnSpc>
              <a:buNone/>
            </a:pPr>
            <a:r>
              <a:rPr lang="en-US" b="1" dirty="0"/>
              <a:t>AGENCY</a:t>
            </a:r>
            <a:r>
              <a:rPr lang="en-US" dirty="0"/>
              <a:t> </a:t>
            </a:r>
            <a:r>
              <a:rPr lang="en-US" dirty="0">
                <a:solidFill>
                  <a:schemeClr val="tx1"/>
                </a:solidFill>
                <a:sym typeface="Wingdings" panose="05000000000000000000" pitchFamily="2" charset="2"/>
              </a:rPr>
              <a:t>―</a:t>
            </a:r>
            <a:r>
              <a:rPr lang="en-US" dirty="0">
                <a:solidFill>
                  <a:schemeClr val="accent1"/>
                </a:solidFill>
                <a:sym typeface="Wingdings" panose="05000000000000000000" pitchFamily="2" charset="2"/>
              </a:rPr>
              <a:t> </a:t>
            </a:r>
            <a:r>
              <a:rPr lang="en-US" dirty="0"/>
              <a:t>a Commonwealth agency (i.e. state government agency), a local agency (i.e. a county, a township, a borough, a school district), a judicial agency (i.e. a court of the Commonwealth or office of the state unified judicial system), or a legislative agency (i.e. the Pennsylvania Senate or House of Representatives)</a:t>
            </a:r>
          </a:p>
          <a:p>
            <a:pPr marL="233363" marR="0" lvl="0" indent="-233363" algn="just">
              <a:lnSpc>
                <a:spcPct val="90000"/>
              </a:lnSpc>
              <a:buNone/>
            </a:pPr>
            <a:r>
              <a:rPr lang="en-US" b="1" dirty="0"/>
              <a:t>APPEAL </a:t>
            </a:r>
            <a:r>
              <a:rPr lang="en-US" dirty="0">
                <a:solidFill>
                  <a:schemeClr val="tx1"/>
                </a:solidFill>
                <a:sym typeface="Wingdings" panose="05000000000000000000" pitchFamily="2" charset="2"/>
              </a:rPr>
              <a:t>―</a:t>
            </a:r>
            <a:r>
              <a:rPr lang="en-US" dirty="0"/>
              <a:t> the process a requester uses to challenge an agency’s response to a RTKL request when a requester is not satisfied with the response or did not receive a response</a:t>
            </a:r>
          </a:p>
          <a:p>
            <a:pPr marL="233363" marR="0" lvl="0" indent="-233363" algn="just">
              <a:lnSpc>
                <a:spcPct val="90000"/>
              </a:lnSpc>
              <a:buNone/>
            </a:pPr>
            <a:r>
              <a:rPr lang="en-US" b="1" dirty="0"/>
              <a:t>AGENCY OPEN RECORDS OFFICER </a:t>
            </a:r>
            <a:r>
              <a:rPr lang="en-US" dirty="0">
                <a:solidFill>
                  <a:schemeClr val="tx1"/>
                </a:solidFill>
                <a:sym typeface="Wingdings" panose="05000000000000000000" pitchFamily="2" charset="2"/>
              </a:rPr>
              <a:t>―</a:t>
            </a:r>
            <a:r>
              <a:rPr lang="en-US" dirty="0"/>
              <a:t> a person designated by the agency to handle RTKL requests, also known as an “AORO”</a:t>
            </a:r>
          </a:p>
          <a:p>
            <a:pPr marL="233363" indent="-233363" algn="just">
              <a:lnSpc>
                <a:spcPct val="90000"/>
              </a:lnSpc>
              <a:buNone/>
            </a:pPr>
            <a:r>
              <a:rPr lang="en-US" b="1" dirty="0"/>
              <a:t>PARTY </a:t>
            </a:r>
            <a:r>
              <a:rPr lang="en-US" dirty="0">
                <a:solidFill>
                  <a:schemeClr val="tx1"/>
                </a:solidFill>
                <a:sym typeface="Wingdings" panose="05000000000000000000" pitchFamily="2" charset="2"/>
              </a:rPr>
              <a:t>―</a:t>
            </a:r>
            <a:r>
              <a:rPr lang="en-US" dirty="0"/>
              <a:t> the participants in a RTKL appeal with the OOR such as, the requester and the agency</a:t>
            </a:r>
          </a:p>
          <a:p>
            <a:pPr marL="233363" indent="-233363" algn="just">
              <a:lnSpc>
                <a:spcPct val="90000"/>
              </a:lnSpc>
              <a:buNone/>
            </a:pPr>
            <a:r>
              <a:rPr lang="en-US" b="1" dirty="0"/>
              <a:t>E-FILE PORTAL </a:t>
            </a:r>
            <a:r>
              <a:rPr lang="en-US" dirty="0">
                <a:solidFill>
                  <a:schemeClr val="tx1"/>
                </a:solidFill>
                <a:sym typeface="Wingdings" panose="05000000000000000000" pitchFamily="2" charset="2"/>
              </a:rPr>
              <a:t>―</a:t>
            </a:r>
            <a:r>
              <a:rPr lang="en-US" dirty="0"/>
              <a:t> an online docketing records management system designed to streamline and automate the RTKL appeals process before the OOR</a:t>
            </a:r>
          </a:p>
        </p:txBody>
      </p:sp>
      <p:sp>
        <p:nvSpPr>
          <p:cNvPr id="134" name="Isosceles Triangle 133">
            <a:extLst>
              <a:ext uri="{FF2B5EF4-FFF2-40B4-BE49-F238E27FC236}">
                <a16:creationId xmlns:a16="http://schemas.microsoft.com/office/drawing/2014/main" id="{7E2C7115-5336-410C-AD71-0F0952A2E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7649301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80B86A7-A1EC-475B-9166-88902B033A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A218FF3-2AD8-4B49-B0C5-9C7C2CA84C30}"/>
              </a:ext>
            </a:extLst>
          </p:cNvPr>
          <p:cNvSpPr>
            <a:spLocks noGrp="1"/>
          </p:cNvSpPr>
          <p:nvPr>
            <p:ph type="title"/>
          </p:nvPr>
        </p:nvSpPr>
        <p:spPr>
          <a:xfrm>
            <a:off x="1333501" y="609600"/>
            <a:ext cx="9505949" cy="1320800"/>
          </a:xfrm>
        </p:spPr>
        <p:txBody>
          <a:bodyPr>
            <a:normAutofit/>
          </a:bodyPr>
          <a:lstStyle/>
          <a:p>
            <a:r>
              <a:rPr lang="en-US" dirty="0"/>
              <a:t>Docket Sheet – Printed Docket Sheet</a:t>
            </a:r>
          </a:p>
        </p:txBody>
      </p:sp>
      <p:sp>
        <p:nvSpPr>
          <p:cNvPr id="10" name="Isosceles Triangle 9">
            <a:extLst>
              <a:ext uri="{FF2B5EF4-FFF2-40B4-BE49-F238E27FC236}">
                <a16:creationId xmlns:a16="http://schemas.microsoft.com/office/drawing/2014/main" id="{C2C29CB1-9F74-4879-A6AF-AEA67B6F1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Isosceles Triangle 11">
            <a:extLst>
              <a:ext uri="{FF2B5EF4-FFF2-40B4-BE49-F238E27FC236}">
                <a16:creationId xmlns:a16="http://schemas.microsoft.com/office/drawing/2014/main" id="{7E2C7115-5336-410C-AD71-0F0952A2E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pic>
        <p:nvPicPr>
          <p:cNvPr id="9" name="Picture 8">
            <a:extLst>
              <a:ext uri="{FF2B5EF4-FFF2-40B4-BE49-F238E27FC236}">
                <a16:creationId xmlns:a16="http://schemas.microsoft.com/office/drawing/2014/main" id="{E44C4501-45E8-4116-AC0B-E3BEF7888B30}"/>
              </a:ext>
            </a:extLst>
          </p:cNvPr>
          <p:cNvPicPr>
            <a:picLocks noChangeAspect="1"/>
          </p:cNvPicPr>
          <p:nvPr/>
        </p:nvPicPr>
        <p:blipFill>
          <a:blip r:embed="rId3"/>
          <a:stretch>
            <a:fillRect/>
          </a:stretch>
        </p:blipFill>
        <p:spPr>
          <a:xfrm>
            <a:off x="1618559" y="1381125"/>
            <a:ext cx="3561813" cy="5029200"/>
          </a:xfrm>
          <a:prstGeom prst="rect">
            <a:avLst/>
          </a:prstGeom>
        </p:spPr>
      </p:pic>
      <p:pic>
        <p:nvPicPr>
          <p:cNvPr id="11" name="Picture 10">
            <a:extLst>
              <a:ext uri="{FF2B5EF4-FFF2-40B4-BE49-F238E27FC236}">
                <a16:creationId xmlns:a16="http://schemas.microsoft.com/office/drawing/2014/main" id="{B8FA25D2-3A45-4F10-B7C1-C55EEEBD0529}"/>
              </a:ext>
            </a:extLst>
          </p:cNvPr>
          <p:cNvPicPr>
            <a:picLocks noChangeAspect="1"/>
          </p:cNvPicPr>
          <p:nvPr/>
        </p:nvPicPr>
        <p:blipFill>
          <a:blip r:embed="rId4"/>
          <a:stretch>
            <a:fillRect/>
          </a:stretch>
        </p:blipFill>
        <p:spPr>
          <a:xfrm>
            <a:off x="5956335" y="1684655"/>
            <a:ext cx="4565262" cy="2328545"/>
          </a:xfrm>
          <a:prstGeom prst="rect">
            <a:avLst/>
          </a:prstGeom>
        </p:spPr>
      </p:pic>
      <p:pic>
        <p:nvPicPr>
          <p:cNvPr id="13" name="Picture 12">
            <a:extLst>
              <a:ext uri="{FF2B5EF4-FFF2-40B4-BE49-F238E27FC236}">
                <a16:creationId xmlns:a16="http://schemas.microsoft.com/office/drawing/2014/main" id="{433F7B80-17E2-439B-B348-80B38BD2CE1E}"/>
              </a:ext>
            </a:extLst>
          </p:cNvPr>
          <p:cNvPicPr>
            <a:picLocks noChangeAspect="1"/>
          </p:cNvPicPr>
          <p:nvPr/>
        </p:nvPicPr>
        <p:blipFill>
          <a:blip r:embed="rId5"/>
          <a:stretch>
            <a:fillRect/>
          </a:stretch>
        </p:blipFill>
        <p:spPr>
          <a:xfrm>
            <a:off x="6273165" y="3811905"/>
            <a:ext cx="3779520" cy="1539240"/>
          </a:xfrm>
          <a:prstGeom prst="rect">
            <a:avLst/>
          </a:prstGeom>
        </p:spPr>
      </p:pic>
      <p:sp>
        <p:nvSpPr>
          <p:cNvPr id="3" name="Slide Number Placeholder 2">
            <a:extLst>
              <a:ext uri="{FF2B5EF4-FFF2-40B4-BE49-F238E27FC236}">
                <a16:creationId xmlns:a16="http://schemas.microsoft.com/office/drawing/2014/main" id="{2959AEAF-B80B-4E32-9AB6-940450E6A91D}"/>
              </a:ext>
            </a:extLst>
          </p:cNvPr>
          <p:cNvSpPr>
            <a:spLocks noGrp="1"/>
          </p:cNvSpPr>
          <p:nvPr>
            <p:ph type="sldNum" sz="quarter" idx="12"/>
          </p:nvPr>
        </p:nvSpPr>
        <p:spPr/>
        <p:txBody>
          <a:bodyPr/>
          <a:lstStyle/>
          <a:p>
            <a:fld id="{26E64344-418F-4157-AF53-42C1BBD52B6D}" type="slidenum">
              <a:rPr lang="en-US" smtClean="0"/>
              <a:t>20</a:t>
            </a:fld>
            <a:endParaRPr lang="en-US" dirty="0"/>
          </a:p>
        </p:txBody>
      </p:sp>
    </p:spTree>
    <p:extLst>
      <p:ext uri="{BB962C8B-B14F-4D97-AF65-F5344CB8AC3E}">
        <p14:creationId xmlns:p14="http://schemas.microsoft.com/office/powerpoint/2010/main" val="7381651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11">
            <a:extLst>
              <a:ext uri="{FF2B5EF4-FFF2-40B4-BE49-F238E27FC236}">
                <a16:creationId xmlns:a16="http://schemas.microsoft.com/office/drawing/2014/main" id="{28460BD8-AE3F-4AC9-9D0B-717052AA5D3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3" name="Straight Connector 12">
              <a:extLst>
                <a:ext uri="{FF2B5EF4-FFF2-40B4-BE49-F238E27FC236}">
                  <a16:creationId xmlns:a16="http://schemas.microsoft.com/office/drawing/2014/main" id="{54420CFE-F482-466E-9E1E-C78513C0B85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5331032B-BD21-4BDA-920C-12E35805256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5" name="Rectangle 23">
              <a:extLst>
                <a:ext uri="{FF2B5EF4-FFF2-40B4-BE49-F238E27FC236}">
                  <a16:creationId xmlns:a16="http://schemas.microsoft.com/office/drawing/2014/main" id="{E7514DA3-59E7-409E-8A3B-AD097F6E56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5">
              <a:extLst>
                <a:ext uri="{FF2B5EF4-FFF2-40B4-BE49-F238E27FC236}">
                  <a16:creationId xmlns:a16="http://schemas.microsoft.com/office/drawing/2014/main" id="{57B9A2A6-3BE4-4599-9364-F71C5BFD61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Isosceles Triangle 16">
              <a:extLst>
                <a:ext uri="{FF2B5EF4-FFF2-40B4-BE49-F238E27FC236}">
                  <a16:creationId xmlns:a16="http://schemas.microsoft.com/office/drawing/2014/main" id="{4FD744C6-4ED8-4BC9-BF68-6BDF701C5D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7">
              <a:extLst>
                <a:ext uri="{FF2B5EF4-FFF2-40B4-BE49-F238E27FC236}">
                  <a16:creationId xmlns:a16="http://schemas.microsoft.com/office/drawing/2014/main" id="{092C5BAD-C911-4F8F-A1C5-470268BE66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8">
              <a:extLst>
                <a:ext uri="{FF2B5EF4-FFF2-40B4-BE49-F238E27FC236}">
                  <a16:creationId xmlns:a16="http://schemas.microsoft.com/office/drawing/2014/main" id="{B133D0C8-4EC4-424F-8E70-0482D5B1B6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29">
              <a:extLst>
                <a:ext uri="{FF2B5EF4-FFF2-40B4-BE49-F238E27FC236}">
                  <a16:creationId xmlns:a16="http://schemas.microsoft.com/office/drawing/2014/main" id="{7B1532A0-F4B3-4DE8-B18F-740CAAD25A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Isosceles Triangle 20">
              <a:extLst>
                <a:ext uri="{FF2B5EF4-FFF2-40B4-BE49-F238E27FC236}">
                  <a16:creationId xmlns:a16="http://schemas.microsoft.com/office/drawing/2014/main" id="{8EFDD162-BBBA-4062-8BBF-53DBA10913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Isosceles Triangle 21">
              <a:extLst>
                <a:ext uri="{FF2B5EF4-FFF2-40B4-BE49-F238E27FC236}">
                  <a16:creationId xmlns:a16="http://schemas.microsoft.com/office/drawing/2014/main" id="{DCFC9E65-3E19-4483-B952-25D29683CA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24" name="Rectangle 23">
            <a:extLst>
              <a:ext uri="{FF2B5EF4-FFF2-40B4-BE49-F238E27FC236}">
                <a16:creationId xmlns:a16="http://schemas.microsoft.com/office/drawing/2014/main" id="{9179DE42-5613-4B35-A1E6-6CCBAA13C7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6" name="Straight Connector 25">
            <a:extLst>
              <a:ext uri="{FF2B5EF4-FFF2-40B4-BE49-F238E27FC236}">
                <a16:creationId xmlns:a16="http://schemas.microsoft.com/office/drawing/2014/main" id="{EB898B32-3891-4C3A-8F58-C5969D2E903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9524500"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4AE4806D-B8F9-4679-A68A-9BD21C01A30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361267"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30" name="Rectangle 23">
            <a:extLst>
              <a:ext uri="{FF2B5EF4-FFF2-40B4-BE49-F238E27FC236}">
                <a16:creationId xmlns:a16="http://schemas.microsoft.com/office/drawing/2014/main" id="{52FB45E9-914E-4471-AC87-E475CD5176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25887"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Rectangle 25">
            <a:extLst>
              <a:ext uri="{FF2B5EF4-FFF2-40B4-BE49-F238E27FC236}">
                <a16:creationId xmlns:a16="http://schemas.microsoft.com/office/drawing/2014/main" id="{C310626D-5743-49D4-8F7D-88C4F8F057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2271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Isosceles Triangle 33">
            <a:extLst>
              <a:ext uri="{FF2B5EF4-FFF2-40B4-BE49-F238E27FC236}">
                <a16:creationId xmlns:a16="http://schemas.microsoft.com/office/drawing/2014/main" id="{3C195FC1-B568-4C72-9902-34CB35DDD7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22712"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Rectangle 27">
            <a:extLst>
              <a:ext uri="{FF2B5EF4-FFF2-40B4-BE49-F238E27FC236}">
                <a16:creationId xmlns:a16="http://schemas.microsoft.com/office/drawing/2014/main" id="{EF2BDF77-362C-43F0-8CBB-A969EC2AE0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25886"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8" name="Isosceles Triangle 37">
            <a:extLst>
              <a:ext uri="{FF2B5EF4-FFF2-40B4-BE49-F238E27FC236}">
                <a16:creationId xmlns:a16="http://schemas.microsoft.com/office/drawing/2014/main" id="{4BE96B01-3929-432D-B8C2-ADBCB74C2E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25887"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0" name="Freeform: Shape 39">
            <a:extLst>
              <a:ext uri="{FF2B5EF4-FFF2-40B4-BE49-F238E27FC236}">
                <a16:creationId xmlns:a16="http://schemas.microsoft.com/office/drawing/2014/main" id="{2A6FCDE6-CDE2-4C51-B18E-A95CFB6797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8467"/>
            <a:ext cx="9175713" cy="6866467"/>
          </a:xfrm>
          <a:custGeom>
            <a:avLst/>
            <a:gdLst>
              <a:gd name="connsiteX0" fmla="*/ 0 w 9175713"/>
              <a:gd name="connsiteY0" fmla="*/ 0 h 6866467"/>
              <a:gd name="connsiteX1" fmla="*/ 1249825 w 9175713"/>
              <a:gd name="connsiteY1" fmla="*/ 0 h 6866467"/>
              <a:gd name="connsiteX2" fmla="*/ 1249825 w 9175713"/>
              <a:gd name="connsiteY2" fmla="*/ 8467 h 6866467"/>
              <a:gd name="connsiteX3" fmla="*/ 9175713 w 9175713"/>
              <a:gd name="connsiteY3" fmla="*/ 8467 h 6866467"/>
              <a:gd name="connsiteX4" fmla="*/ 9175713 w 9175713"/>
              <a:gd name="connsiteY4" fmla="*/ 6866467 h 6866467"/>
              <a:gd name="connsiteX5" fmla="*/ 1249825 w 9175713"/>
              <a:gd name="connsiteY5" fmla="*/ 6866467 h 6866467"/>
              <a:gd name="connsiteX6" fmla="*/ 1109382 w 9175713"/>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75713" h="6866467">
                <a:moveTo>
                  <a:pt x="0" y="0"/>
                </a:moveTo>
                <a:lnTo>
                  <a:pt x="1249825" y="0"/>
                </a:lnTo>
                <a:lnTo>
                  <a:pt x="1249825" y="8467"/>
                </a:lnTo>
                <a:lnTo>
                  <a:pt x="9175713" y="8467"/>
                </a:lnTo>
                <a:lnTo>
                  <a:pt x="9175713" y="6866467"/>
                </a:lnTo>
                <a:lnTo>
                  <a:pt x="1249825" y="6866467"/>
                </a:lnTo>
                <a:lnTo>
                  <a:pt x="1109382" y="686646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5">
            <a:extLst>
              <a:ext uri="{FF2B5EF4-FFF2-40B4-BE49-F238E27FC236}">
                <a16:creationId xmlns:a16="http://schemas.microsoft.com/office/drawing/2014/main" id="{0C1CA096-52B3-4B57-8088-0CD0B89834D1}"/>
              </a:ext>
            </a:extLst>
          </p:cNvPr>
          <p:cNvSpPr>
            <a:spLocks noGrp="1"/>
          </p:cNvSpPr>
          <p:nvPr>
            <p:ph type="title"/>
          </p:nvPr>
        </p:nvSpPr>
        <p:spPr>
          <a:xfrm>
            <a:off x="1554120" y="1020871"/>
            <a:ext cx="6960759" cy="2849671"/>
          </a:xfrm>
        </p:spPr>
        <p:txBody>
          <a:bodyPr vert="horz" lIns="91440" tIns="45720" rIns="91440" bIns="45720" rtlCol="0" anchor="b">
            <a:normAutofit/>
          </a:bodyPr>
          <a:lstStyle/>
          <a:p>
            <a:r>
              <a:rPr lang="en-US" sz="6600" dirty="0">
                <a:solidFill>
                  <a:srgbClr val="FFFFFF"/>
                </a:solidFill>
              </a:rPr>
              <a:t>Examples of Emails Sent</a:t>
            </a:r>
          </a:p>
        </p:txBody>
      </p:sp>
      <p:sp>
        <p:nvSpPr>
          <p:cNvPr id="42" name="Isosceles Triangle 41">
            <a:extLst>
              <a:ext uri="{FF2B5EF4-FFF2-40B4-BE49-F238E27FC236}">
                <a16:creationId xmlns:a16="http://schemas.microsoft.com/office/drawing/2014/main" id="{9D2E8756-2465-473A-BA2A-2DB1D62247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992146" y="3271487"/>
            <a:ext cx="220660" cy="186439"/>
          </a:xfrm>
          <a:prstGeom prst="triangl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1">
            <a:extLst>
              <a:ext uri="{FF2B5EF4-FFF2-40B4-BE49-F238E27FC236}">
                <a16:creationId xmlns:a16="http://schemas.microsoft.com/office/drawing/2014/main" id="{003E073B-DBD8-402C-B1DA-2CCDBD14800B}"/>
              </a:ext>
            </a:extLst>
          </p:cNvPr>
          <p:cNvSpPr>
            <a:spLocks noGrp="1"/>
          </p:cNvSpPr>
          <p:nvPr>
            <p:ph type="sldNum" sz="quarter" idx="12"/>
          </p:nvPr>
        </p:nvSpPr>
        <p:spPr/>
        <p:txBody>
          <a:bodyPr/>
          <a:lstStyle/>
          <a:p>
            <a:fld id="{26E64344-418F-4157-AF53-42C1BBD52B6D}" type="slidenum">
              <a:rPr lang="en-US" smtClean="0"/>
              <a:t>21</a:t>
            </a:fld>
            <a:endParaRPr lang="en-US" dirty="0"/>
          </a:p>
        </p:txBody>
      </p:sp>
    </p:spTree>
    <p:extLst>
      <p:ext uri="{BB962C8B-B14F-4D97-AF65-F5344CB8AC3E}">
        <p14:creationId xmlns:p14="http://schemas.microsoft.com/office/powerpoint/2010/main" val="41714387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80B86A7-A1EC-475B-9166-88902B033A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A218FF3-2AD8-4B49-B0C5-9C7C2CA84C30}"/>
              </a:ext>
            </a:extLst>
          </p:cNvPr>
          <p:cNvSpPr>
            <a:spLocks noGrp="1"/>
          </p:cNvSpPr>
          <p:nvPr>
            <p:ph type="title"/>
          </p:nvPr>
        </p:nvSpPr>
        <p:spPr>
          <a:xfrm>
            <a:off x="1333501" y="609600"/>
            <a:ext cx="9505949" cy="1320800"/>
          </a:xfrm>
        </p:spPr>
        <p:txBody>
          <a:bodyPr>
            <a:normAutofit/>
          </a:bodyPr>
          <a:lstStyle/>
          <a:p>
            <a:r>
              <a:rPr lang="en-US" dirty="0"/>
              <a:t>Portal Access Email</a:t>
            </a:r>
          </a:p>
        </p:txBody>
      </p:sp>
      <p:sp>
        <p:nvSpPr>
          <p:cNvPr id="10" name="Isosceles Triangle 9">
            <a:extLst>
              <a:ext uri="{FF2B5EF4-FFF2-40B4-BE49-F238E27FC236}">
                <a16:creationId xmlns:a16="http://schemas.microsoft.com/office/drawing/2014/main" id="{C2C29CB1-9F74-4879-A6AF-AEA67B6F1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Isosceles Triangle 11">
            <a:extLst>
              <a:ext uri="{FF2B5EF4-FFF2-40B4-BE49-F238E27FC236}">
                <a16:creationId xmlns:a16="http://schemas.microsoft.com/office/drawing/2014/main" id="{7E2C7115-5336-410C-AD71-0F0952A2E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pic>
        <p:nvPicPr>
          <p:cNvPr id="14" name="Picture 13">
            <a:extLst>
              <a:ext uri="{FF2B5EF4-FFF2-40B4-BE49-F238E27FC236}">
                <a16:creationId xmlns:a16="http://schemas.microsoft.com/office/drawing/2014/main" id="{A20D4C74-392E-4029-9667-09D17C391C1A}"/>
              </a:ext>
            </a:extLst>
          </p:cNvPr>
          <p:cNvPicPr>
            <a:picLocks noChangeAspect="1"/>
          </p:cNvPicPr>
          <p:nvPr/>
        </p:nvPicPr>
        <p:blipFill>
          <a:blip r:embed="rId3"/>
          <a:stretch>
            <a:fillRect/>
          </a:stretch>
        </p:blipFill>
        <p:spPr>
          <a:xfrm>
            <a:off x="2073123" y="1841182"/>
            <a:ext cx="8026704" cy="3708431"/>
          </a:xfrm>
          <a:prstGeom prst="rect">
            <a:avLst/>
          </a:prstGeom>
        </p:spPr>
      </p:pic>
      <p:sp>
        <p:nvSpPr>
          <p:cNvPr id="3" name="Slide Number Placeholder 2">
            <a:extLst>
              <a:ext uri="{FF2B5EF4-FFF2-40B4-BE49-F238E27FC236}">
                <a16:creationId xmlns:a16="http://schemas.microsoft.com/office/drawing/2014/main" id="{54B28817-BD6D-4D03-B8D8-2F488DB5A57B}"/>
              </a:ext>
            </a:extLst>
          </p:cNvPr>
          <p:cNvSpPr>
            <a:spLocks noGrp="1"/>
          </p:cNvSpPr>
          <p:nvPr>
            <p:ph type="sldNum" sz="quarter" idx="12"/>
          </p:nvPr>
        </p:nvSpPr>
        <p:spPr/>
        <p:txBody>
          <a:bodyPr/>
          <a:lstStyle/>
          <a:p>
            <a:fld id="{26E64344-418F-4157-AF53-42C1BBD52B6D}" type="slidenum">
              <a:rPr lang="en-US" smtClean="0"/>
              <a:t>22</a:t>
            </a:fld>
            <a:endParaRPr lang="en-US" dirty="0"/>
          </a:p>
        </p:txBody>
      </p:sp>
    </p:spTree>
    <p:extLst>
      <p:ext uri="{BB962C8B-B14F-4D97-AF65-F5344CB8AC3E}">
        <p14:creationId xmlns:p14="http://schemas.microsoft.com/office/powerpoint/2010/main" val="28430469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80B86A7-A1EC-475B-9166-88902B033A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A218FF3-2AD8-4B49-B0C5-9C7C2CA84C30}"/>
              </a:ext>
            </a:extLst>
          </p:cNvPr>
          <p:cNvSpPr>
            <a:spLocks noGrp="1"/>
          </p:cNvSpPr>
          <p:nvPr>
            <p:ph type="title"/>
          </p:nvPr>
        </p:nvSpPr>
        <p:spPr>
          <a:xfrm>
            <a:off x="1333501" y="609600"/>
            <a:ext cx="9505949" cy="1320800"/>
          </a:xfrm>
        </p:spPr>
        <p:txBody>
          <a:bodyPr>
            <a:normAutofit/>
          </a:bodyPr>
          <a:lstStyle/>
          <a:p>
            <a:r>
              <a:rPr lang="en-US" dirty="0"/>
              <a:t>File Uploaded</a:t>
            </a:r>
          </a:p>
        </p:txBody>
      </p:sp>
      <p:sp>
        <p:nvSpPr>
          <p:cNvPr id="10" name="Isosceles Triangle 9">
            <a:extLst>
              <a:ext uri="{FF2B5EF4-FFF2-40B4-BE49-F238E27FC236}">
                <a16:creationId xmlns:a16="http://schemas.microsoft.com/office/drawing/2014/main" id="{C2C29CB1-9F74-4879-A6AF-AEA67B6F1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Isosceles Triangle 11">
            <a:extLst>
              <a:ext uri="{FF2B5EF4-FFF2-40B4-BE49-F238E27FC236}">
                <a16:creationId xmlns:a16="http://schemas.microsoft.com/office/drawing/2014/main" id="{7E2C7115-5336-410C-AD71-0F0952A2E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pic>
        <p:nvPicPr>
          <p:cNvPr id="7" name="Picture 6">
            <a:extLst>
              <a:ext uri="{FF2B5EF4-FFF2-40B4-BE49-F238E27FC236}">
                <a16:creationId xmlns:a16="http://schemas.microsoft.com/office/drawing/2014/main" id="{4585BD13-977F-4BD9-A332-8AF003D3282F}"/>
              </a:ext>
            </a:extLst>
          </p:cNvPr>
          <p:cNvPicPr>
            <a:picLocks noChangeAspect="1"/>
          </p:cNvPicPr>
          <p:nvPr/>
        </p:nvPicPr>
        <p:blipFill>
          <a:blip r:embed="rId3"/>
          <a:stretch>
            <a:fillRect/>
          </a:stretch>
        </p:blipFill>
        <p:spPr>
          <a:xfrm>
            <a:off x="1569720" y="1816100"/>
            <a:ext cx="9052560" cy="3422650"/>
          </a:xfrm>
          <a:prstGeom prst="rect">
            <a:avLst/>
          </a:prstGeom>
        </p:spPr>
      </p:pic>
      <p:sp>
        <p:nvSpPr>
          <p:cNvPr id="3" name="Slide Number Placeholder 2">
            <a:extLst>
              <a:ext uri="{FF2B5EF4-FFF2-40B4-BE49-F238E27FC236}">
                <a16:creationId xmlns:a16="http://schemas.microsoft.com/office/drawing/2014/main" id="{83AE1E4C-CA9E-4018-8FAC-201C75DF47E6}"/>
              </a:ext>
            </a:extLst>
          </p:cNvPr>
          <p:cNvSpPr>
            <a:spLocks noGrp="1"/>
          </p:cNvSpPr>
          <p:nvPr>
            <p:ph type="sldNum" sz="quarter" idx="12"/>
          </p:nvPr>
        </p:nvSpPr>
        <p:spPr/>
        <p:txBody>
          <a:bodyPr/>
          <a:lstStyle/>
          <a:p>
            <a:fld id="{26E64344-418F-4157-AF53-42C1BBD52B6D}" type="slidenum">
              <a:rPr lang="en-US" smtClean="0"/>
              <a:t>23</a:t>
            </a:fld>
            <a:endParaRPr lang="en-US" dirty="0"/>
          </a:p>
        </p:txBody>
      </p:sp>
    </p:spTree>
    <p:extLst>
      <p:ext uri="{BB962C8B-B14F-4D97-AF65-F5344CB8AC3E}">
        <p14:creationId xmlns:p14="http://schemas.microsoft.com/office/powerpoint/2010/main" val="26224790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80B86A7-A1EC-475B-9166-88902B033A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A218FF3-2AD8-4B49-B0C5-9C7C2CA84C30}"/>
              </a:ext>
            </a:extLst>
          </p:cNvPr>
          <p:cNvSpPr>
            <a:spLocks noGrp="1"/>
          </p:cNvSpPr>
          <p:nvPr>
            <p:ph type="title"/>
          </p:nvPr>
        </p:nvSpPr>
        <p:spPr>
          <a:xfrm>
            <a:off x="1333501" y="609600"/>
            <a:ext cx="9505949" cy="1320800"/>
          </a:xfrm>
        </p:spPr>
        <p:txBody>
          <a:bodyPr>
            <a:normAutofit/>
          </a:bodyPr>
          <a:lstStyle/>
          <a:p>
            <a:r>
              <a:rPr lang="en-US" dirty="0"/>
              <a:t>New Documents Added</a:t>
            </a:r>
          </a:p>
        </p:txBody>
      </p:sp>
      <p:sp>
        <p:nvSpPr>
          <p:cNvPr id="10" name="Isosceles Triangle 9">
            <a:extLst>
              <a:ext uri="{FF2B5EF4-FFF2-40B4-BE49-F238E27FC236}">
                <a16:creationId xmlns:a16="http://schemas.microsoft.com/office/drawing/2014/main" id="{C2C29CB1-9F74-4879-A6AF-AEA67B6F1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Isosceles Triangle 11">
            <a:extLst>
              <a:ext uri="{FF2B5EF4-FFF2-40B4-BE49-F238E27FC236}">
                <a16:creationId xmlns:a16="http://schemas.microsoft.com/office/drawing/2014/main" id="{7E2C7115-5336-410C-AD71-0F0952A2E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pic>
        <p:nvPicPr>
          <p:cNvPr id="9" name="Picture 8">
            <a:extLst>
              <a:ext uri="{FF2B5EF4-FFF2-40B4-BE49-F238E27FC236}">
                <a16:creationId xmlns:a16="http://schemas.microsoft.com/office/drawing/2014/main" id="{E9A80385-869A-4466-B4D3-7541287B9F3F}"/>
              </a:ext>
            </a:extLst>
          </p:cNvPr>
          <p:cNvPicPr>
            <a:picLocks noChangeAspect="1"/>
          </p:cNvPicPr>
          <p:nvPr/>
        </p:nvPicPr>
        <p:blipFill>
          <a:blip r:embed="rId3"/>
          <a:stretch>
            <a:fillRect/>
          </a:stretch>
        </p:blipFill>
        <p:spPr>
          <a:xfrm>
            <a:off x="1569078" y="1700847"/>
            <a:ext cx="9034794" cy="4108182"/>
          </a:xfrm>
          <a:prstGeom prst="rect">
            <a:avLst/>
          </a:prstGeom>
        </p:spPr>
      </p:pic>
      <p:sp>
        <p:nvSpPr>
          <p:cNvPr id="3" name="Slide Number Placeholder 2">
            <a:extLst>
              <a:ext uri="{FF2B5EF4-FFF2-40B4-BE49-F238E27FC236}">
                <a16:creationId xmlns:a16="http://schemas.microsoft.com/office/drawing/2014/main" id="{E19C0A9E-A25B-4152-8936-4B91269D8C21}"/>
              </a:ext>
            </a:extLst>
          </p:cNvPr>
          <p:cNvSpPr>
            <a:spLocks noGrp="1"/>
          </p:cNvSpPr>
          <p:nvPr>
            <p:ph type="sldNum" sz="quarter" idx="12"/>
          </p:nvPr>
        </p:nvSpPr>
        <p:spPr/>
        <p:txBody>
          <a:bodyPr/>
          <a:lstStyle/>
          <a:p>
            <a:fld id="{26E64344-418F-4157-AF53-42C1BBD52B6D}" type="slidenum">
              <a:rPr lang="en-US" smtClean="0"/>
              <a:t>24</a:t>
            </a:fld>
            <a:endParaRPr lang="en-US" dirty="0"/>
          </a:p>
        </p:txBody>
      </p:sp>
    </p:spTree>
    <p:extLst>
      <p:ext uri="{BB962C8B-B14F-4D97-AF65-F5344CB8AC3E}">
        <p14:creationId xmlns:p14="http://schemas.microsoft.com/office/powerpoint/2010/main" val="7259440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6C16C40-7C29-4ACC-B851-7E08E459B5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 name="Group 10">
            <a:extLst>
              <a:ext uri="{FF2B5EF4-FFF2-40B4-BE49-F238E27FC236}">
                <a16:creationId xmlns:a16="http://schemas.microsoft.com/office/drawing/2014/main" id="{CDD733AE-DD5E-4C77-8BCD-72BF12A06BB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2" name="Straight Connector 11">
              <a:extLst>
                <a:ext uri="{FF2B5EF4-FFF2-40B4-BE49-F238E27FC236}">
                  <a16:creationId xmlns:a16="http://schemas.microsoft.com/office/drawing/2014/main" id="{51DE90A4-932E-4370-BA07-30F43254C01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6A19CA4A-B208-452A-8BE4-BC6940D33D4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B74F8D3E-E618-4DE3-A0CC-B4904BB5D5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5">
              <a:extLst>
                <a:ext uri="{FF2B5EF4-FFF2-40B4-BE49-F238E27FC236}">
                  <a16:creationId xmlns:a16="http://schemas.microsoft.com/office/drawing/2014/main" id="{299DA406-C54B-4E31-867D-FAF8DCE704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Isosceles Triangle 15">
              <a:extLst>
                <a:ext uri="{FF2B5EF4-FFF2-40B4-BE49-F238E27FC236}">
                  <a16:creationId xmlns:a16="http://schemas.microsoft.com/office/drawing/2014/main" id="{A1E16883-5140-47C4-A9AD-AD6598AC3E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7">
              <a:extLst>
                <a:ext uri="{FF2B5EF4-FFF2-40B4-BE49-F238E27FC236}">
                  <a16:creationId xmlns:a16="http://schemas.microsoft.com/office/drawing/2014/main" id="{4CD848DC-8A2A-4093-9BDD-7AF4B6A278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8">
              <a:extLst>
                <a:ext uri="{FF2B5EF4-FFF2-40B4-BE49-F238E27FC236}">
                  <a16:creationId xmlns:a16="http://schemas.microsoft.com/office/drawing/2014/main" id="{34635A4D-E9CE-4B78-912A-479EA4512B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9">
              <a:extLst>
                <a:ext uri="{FF2B5EF4-FFF2-40B4-BE49-F238E27FC236}">
                  <a16:creationId xmlns:a16="http://schemas.microsoft.com/office/drawing/2014/main" id="{D663A5EE-5581-44F3-8F98-688755F63E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B1E84E6A-F5AE-4F4D-98F2-82FE4FCC26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Isosceles Triangle 20">
              <a:extLst>
                <a:ext uri="{FF2B5EF4-FFF2-40B4-BE49-F238E27FC236}">
                  <a16:creationId xmlns:a16="http://schemas.microsoft.com/office/drawing/2014/main" id="{DDE7DDC9-17D4-4686-833D-48F8733B49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794FD807-5319-4450-B0A0-AC5AAB7A1ADD}"/>
              </a:ext>
            </a:extLst>
          </p:cNvPr>
          <p:cNvSpPr>
            <a:spLocks noGrp="1"/>
          </p:cNvSpPr>
          <p:nvPr>
            <p:ph type="title"/>
          </p:nvPr>
        </p:nvSpPr>
        <p:spPr>
          <a:xfrm>
            <a:off x="677334" y="609600"/>
            <a:ext cx="8596668" cy="1320800"/>
          </a:xfrm>
        </p:spPr>
        <p:txBody>
          <a:bodyPr>
            <a:normAutofit/>
          </a:bodyPr>
          <a:lstStyle/>
          <a:p>
            <a:r>
              <a:rPr lang="en-US" dirty="0">
                <a:solidFill>
                  <a:schemeClr val="tx1"/>
                </a:solidFill>
              </a:rPr>
              <a:t>E-File Portal Links</a:t>
            </a:r>
          </a:p>
        </p:txBody>
      </p:sp>
      <p:sp>
        <p:nvSpPr>
          <p:cNvPr id="4" name="Slide Number Placeholder 3">
            <a:extLst>
              <a:ext uri="{FF2B5EF4-FFF2-40B4-BE49-F238E27FC236}">
                <a16:creationId xmlns:a16="http://schemas.microsoft.com/office/drawing/2014/main" id="{0A75AD68-D722-4F26-B8E9-7D6A81C53229}"/>
              </a:ext>
            </a:extLst>
          </p:cNvPr>
          <p:cNvSpPr>
            <a:spLocks noGrp="1"/>
          </p:cNvSpPr>
          <p:nvPr>
            <p:ph type="sldNum" sz="quarter" idx="12"/>
          </p:nvPr>
        </p:nvSpPr>
        <p:spPr>
          <a:xfrm>
            <a:off x="8590663" y="6041362"/>
            <a:ext cx="683339" cy="365125"/>
          </a:xfrm>
        </p:spPr>
        <p:txBody>
          <a:bodyPr>
            <a:normAutofit/>
          </a:bodyPr>
          <a:lstStyle/>
          <a:p>
            <a:pPr>
              <a:spcAft>
                <a:spcPts val="600"/>
              </a:spcAft>
            </a:pPr>
            <a:fld id="{26E64344-418F-4157-AF53-42C1BBD52B6D}" type="slidenum">
              <a:rPr lang="en-US" smtClean="0"/>
              <a:pPr>
                <a:spcAft>
                  <a:spcPts val="600"/>
                </a:spcAft>
              </a:pPr>
              <a:t>25</a:t>
            </a:fld>
            <a:endParaRPr lang="en-US" dirty="0"/>
          </a:p>
        </p:txBody>
      </p:sp>
      <p:sp>
        <p:nvSpPr>
          <p:cNvPr id="3" name="Content Placeholder 2">
            <a:extLst>
              <a:ext uri="{FF2B5EF4-FFF2-40B4-BE49-F238E27FC236}">
                <a16:creationId xmlns:a16="http://schemas.microsoft.com/office/drawing/2014/main" id="{1A12A09B-FF5F-4F72-BBD7-DFFF77787128}"/>
              </a:ext>
            </a:extLst>
          </p:cNvPr>
          <p:cNvSpPr>
            <a:spLocks noGrp="1"/>
          </p:cNvSpPr>
          <p:nvPr>
            <p:ph idx="1"/>
          </p:nvPr>
        </p:nvSpPr>
        <p:spPr>
          <a:xfrm>
            <a:off x="677333" y="1527717"/>
            <a:ext cx="10564407" cy="5204777"/>
          </a:xfrm>
        </p:spPr>
        <p:txBody>
          <a:bodyPr>
            <a:normAutofit/>
          </a:bodyPr>
          <a:lstStyle/>
          <a:p>
            <a:pPr>
              <a:spcBef>
                <a:spcPts val="0"/>
              </a:spcBef>
            </a:pPr>
            <a:r>
              <a:rPr lang="en-US" sz="2800" dirty="0"/>
              <a:t>E-File Portal Login</a:t>
            </a:r>
            <a:r>
              <a:rPr lang="en-US" sz="2600" dirty="0"/>
              <a:t> </a:t>
            </a:r>
          </a:p>
          <a:p>
            <a:pPr lvl="1">
              <a:spcBef>
                <a:spcPts val="0"/>
              </a:spcBef>
            </a:pPr>
            <a:r>
              <a:rPr lang="en-US" sz="2100" dirty="0">
                <a:solidFill>
                  <a:schemeClr val="bg2">
                    <a:lumMod val="60000"/>
                    <a:lumOff val="40000"/>
                  </a:schemeClr>
                </a:solidFill>
                <a:hlinkClick r:id="rId3">
                  <a:extLst>
                    <a:ext uri="{A12FA001-AC4F-418D-AE19-62706E023703}">
                      <ahyp:hlinkClr xmlns:ahyp="http://schemas.microsoft.com/office/drawing/2018/hyperlinkcolor" val="tx"/>
                    </a:ext>
                  </a:extLst>
                </a:hlinkClick>
              </a:rPr>
              <a:t>https://www.openrecords.pa.gov/portal</a:t>
            </a:r>
            <a:r>
              <a:rPr lang="en-US" sz="2100" dirty="0">
                <a:solidFill>
                  <a:schemeClr val="bg2">
                    <a:lumMod val="60000"/>
                    <a:lumOff val="40000"/>
                  </a:schemeClr>
                </a:solidFill>
              </a:rPr>
              <a:t> </a:t>
            </a:r>
          </a:p>
          <a:p>
            <a:pPr>
              <a:spcBef>
                <a:spcPts val="0"/>
              </a:spcBef>
            </a:pPr>
            <a:endParaRPr lang="en-US" sz="2800" dirty="0"/>
          </a:p>
          <a:p>
            <a:pPr>
              <a:spcBef>
                <a:spcPts val="0"/>
              </a:spcBef>
            </a:pPr>
            <a:r>
              <a:rPr lang="en-US" sz="2800" dirty="0"/>
              <a:t>User Guide</a:t>
            </a:r>
          </a:p>
          <a:p>
            <a:pPr lvl="1">
              <a:spcBef>
                <a:spcPts val="0"/>
              </a:spcBef>
            </a:pPr>
            <a:r>
              <a:rPr lang="en-US" sz="1900" dirty="0">
                <a:solidFill>
                  <a:schemeClr val="bg2">
                    <a:lumMod val="60000"/>
                    <a:lumOff val="40000"/>
                  </a:schemeClr>
                </a:solidFill>
                <a:hlinkClick r:id="rId4">
                  <a:extLst>
                    <a:ext uri="{A12FA001-AC4F-418D-AE19-62706E023703}">
                      <ahyp:hlinkClr xmlns:ahyp="http://schemas.microsoft.com/office/drawing/2018/hyperlinkcolor" val="tx"/>
                    </a:ext>
                  </a:extLst>
                </a:hlinkClick>
              </a:rPr>
              <a:t>https://www.openrecords.pa.gov/Documents/Appeals/E-File_AppealPortal-UserGuide.pdf</a:t>
            </a:r>
            <a:endParaRPr lang="en-US" sz="1900" dirty="0">
              <a:solidFill>
                <a:schemeClr val="bg2">
                  <a:lumMod val="60000"/>
                  <a:lumOff val="40000"/>
                </a:schemeClr>
              </a:solidFill>
            </a:endParaRPr>
          </a:p>
        </p:txBody>
      </p:sp>
    </p:spTree>
    <p:extLst>
      <p:ext uri="{BB962C8B-B14F-4D97-AF65-F5344CB8AC3E}">
        <p14:creationId xmlns:p14="http://schemas.microsoft.com/office/powerpoint/2010/main" val="3802178946"/>
      </p:ext>
    </p:extLst>
  </p:cSld>
  <p:clrMapOvr>
    <a:overrideClrMapping bg1="dk1" tx1="lt1" bg2="dk2" tx2="lt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6C16C40-7C29-4ACC-B851-7E08E459B5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 name="Group 10">
            <a:extLst>
              <a:ext uri="{FF2B5EF4-FFF2-40B4-BE49-F238E27FC236}">
                <a16:creationId xmlns:a16="http://schemas.microsoft.com/office/drawing/2014/main" id="{CDD733AE-DD5E-4C77-8BCD-72BF12A06BB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2" name="Straight Connector 11">
              <a:extLst>
                <a:ext uri="{FF2B5EF4-FFF2-40B4-BE49-F238E27FC236}">
                  <a16:creationId xmlns:a16="http://schemas.microsoft.com/office/drawing/2014/main" id="{51DE90A4-932E-4370-BA07-30F43254C01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6A19CA4A-B208-452A-8BE4-BC6940D33D4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B74F8D3E-E618-4DE3-A0CC-B4904BB5D5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5">
              <a:extLst>
                <a:ext uri="{FF2B5EF4-FFF2-40B4-BE49-F238E27FC236}">
                  <a16:creationId xmlns:a16="http://schemas.microsoft.com/office/drawing/2014/main" id="{299DA406-C54B-4E31-867D-FAF8DCE704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Isosceles Triangle 15">
              <a:extLst>
                <a:ext uri="{FF2B5EF4-FFF2-40B4-BE49-F238E27FC236}">
                  <a16:creationId xmlns:a16="http://schemas.microsoft.com/office/drawing/2014/main" id="{A1E16883-5140-47C4-A9AD-AD6598AC3E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7">
              <a:extLst>
                <a:ext uri="{FF2B5EF4-FFF2-40B4-BE49-F238E27FC236}">
                  <a16:creationId xmlns:a16="http://schemas.microsoft.com/office/drawing/2014/main" id="{4CD848DC-8A2A-4093-9BDD-7AF4B6A278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8">
              <a:extLst>
                <a:ext uri="{FF2B5EF4-FFF2-40B4-BE49-F238E27FC236}">
                  <a16:creationId xmlns:a16="http://schemas.microsoft.com/office/drawing/2014/main" id="{34635A4D-E9CE-4B78-912A-479EA4512B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9">
              <a:extLst>
                <a:ext uri="{FF2B5EF4-FFF2-40B4-BE49-F238E27FC236}">
                  <a16:creationId xmlns:a16="http://schemas.microsoft.com/office/drawing/2014/main" id="{D663A5EE-5581-44F3-8F98-688755F63E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B1E84E6A-F5AE-4F4D-98F2-82FE4FCC26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Isosceles Triangle 20">
              <a:extLst>
                <a:ext uri="{FF2B5EF4-FFF2-40B4-BE49-F238E27FC236}">
                  <a16:creationId xmlns:a16="http://schemas.microsoft.com/office/drawing/2014/main" id="{DDE7DDC9-17D4-4686-833D-48F8733B49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794FD807-5319-4450-B0A0-AC5AAB7A1ADD}"/>
              </a:ext>
            </a:extLst>
          </p:cNvPr>
          <p:cNvSpPr>
            <a:spLocks noGrp="1"/>
          </p:cNvSpPr>
          <p:nvPr>
            <p:ph type="title"/>
          </p:nvPr>
        </p:nvSpPr>
        <p:spPr>
          <a:xfrm>
            <a:off x="677334" y="609600"/>
            <a:ext cx="8596668" cy="1320800"/>
          </a:xfrm>
        </p:spPr>
        <p:txBody>
          <a:bodyPr>
            <a:normAutofit/>
          </a:bodyPr>
          <a:lstStyle/>
          <a:p>
            <a:r>
              <a:rPr lang="en-US" dirty="0">
                <a:solidFill>
                  <a:schemeClr val="tx1"/>
                </a:solidFill>
              </a:rPr>
              <a:t>OOR Contact Information</a:t>
            </a:r>
          </a:p>
        </p:txBody>
      </p:sp>
      <p:sp>
        <p:nvSpPr>
          <p:cNvPr id="4" name="Slide Number Placeholder 3">
            <a:extLst>
              <a:ext uri="{FF2B5EF4-FFF2-40B4-BE49-F238E27FC236}">
                <a16:creationId xmlns:a16="http://schemas.microsoft.com/office/drawing/2014/main" id="{0A75AD68-D722-4F26-B8E9-7D6A81C53229}"/>
              </a:ext>
            </a:extLst>
          </p:cNvPr>
          <p:cNvSpPr>
            <a:spLocks noGrp="1"/>
          </p:cNvSpPr>
          <p:nvPr>
            <p:ph type="sldNum" sz="quarter" idx="12"/>
          </p:nvPr>
        </p:nvSpPr>
        <p:spPr>
          <a:xfrm>
            <a:off x="8590663" y="6041362"/>
            <a:ext cx="683339" cy="365125"/>
          </a:xfrm>
        </p:spPr>
        <p:txBody>
          <a:bodyPr>
            <a:normAutofit/>
          </a:bodyPr>
          <a:lstStyle/>
          <a:p>
            <a:pPr>
              <a:spcAft>
                <a:spcPts val="600"/>
              </a:spcAft>
            </a:pPr>
            <a:fld id="{26E64344-418F-4157-AF53-42C1BBD52B6D}" type="slidenum">
              <a:rPr lang="en-US" smtClean="0"/>
              <a:pPr>
                <a:spcAft>
                  <a:spcPts val="600"/>
                </a:spcAft>
              </a:pPr>
              <a:t>26</a:t>
            </a:fld>
            <a:endParaRPr lang="en-US" dirty="0"/>
          </a:p>
        </p:txBody>
      </p:sp>
      <p:sp>
        <p:nvSpPr>
          <p:cNvPr id="3" name="Content Placeholder 2">
            <a:extLst>
              <a:ext uri="{FF2B5EF4-FFF2-40B4-BE49-F238E27FC236}">
                <a16:creationId xmlns:a16="http://schemas.microsoft.com/office/drawing/2014/main" id="{1A12A09B-FF5F-4F72-BBD7-DFFF77787128}"/>
              </a:ext>
            </a:extLst>
          </p:cNvPr>
          <p:cNvSpPr>
            <a:spLocks noGrp="1"/>
          </p:cNvSpPr>
          <p:nvPr>
            <p:ph idx="1"/>
          </p:nvPr>
        </p:nvSpPr>
        <p:spPr>
          <a:xfrm>
            <a:off x="677333" y="1527717"/>
            <a:ext cx="10564407" cy="5204777"/>
          </a:xfrm>
        </p:spPr>
        <p:txBody>
          <a:bodyPr>
            <a:normAutofit/>
          </a:bodyPr>
          <a:lstStyle/>
          <a:p>
            <a:pPr marL="0" indent="0">
              <a:spcBef>
                <a:spcPts val="0"/>
              </a:spcBef>
              <a:buNone/>
            </a:pPr>
            <a:r>
              <a:rPr lang="en-US" sz="2800" dirty="0"/>
              <a:t>Comments and feedback </a:t>
            </a:r>
            <a:r>
              <a:rPr lang="en-US" sz="2800"/>
              <a:t>are welcome.</a:t>
            </a:r>
            <a:endParaRPr lang="en-US" sz="2800" dirty="0"/>
          </a:p>
          <a:p>
            <a:pPr>
              <a:spcBef>
                <a:spcPts val="0"/>
              </a:spcBef>
            </a:pPr>
            <a:endParaRPr lang="en-US" sz="2800" dirty="0"/>
          </a:p>
          <a:p>
            <a:pPr>
              <a:spcBef>
                <a:spcPts val="0"/>
              </a:spcBef>
            </a:pPr>
            <a:r>
              <a:rPr lang="en-US" sz="2800" dirty="0"/>
              <a:t>Email: </a:t>
            </a:r>
            <a:r>
              <a:rPr lang="en-US" sz="1900" dirty="0">
                <a:solidFill>
                  <a:schemeClr val="bg2">
                    <a:lumMod val="60000"/>
                    <a:lumOff val="40000"/>
                  </a:schemeClr>
                </a:solidFill>
                <a:hlinkClick r:id="rId3">
                  <a:extLst>
                    <a:ext uri="{A12FA001-AC4F-418D-AE19-62706E023703}">
                      <ahyp:hlinkClr xmlns:ahyp="http://schemas.microsoft.com/office/drawing/2018/hyperlinkcolor" val="tx"/>
                    </a:ext>
                  </a:extLst>
                </a:hlinkClick>
              </a:rPr>
              <a:t>openrecords@pa.gov</a:t>
            </a:r>
            <a:r>
              <a:rPr lang="en-US" sz="1900" dirty="0">
                <a:solidFill>
                  <a:schemeClr val="bg2">
                    <a:lumMod val="60000"/>
                    <a:lumOff val="40000"/>
                  </a:schemeClr>
                </a:solidFill>
              </a:rPr>
              <a:t> </a:t>
            </a:r>
          </a:p>
          <a:p>
            <a:pPr>
              <a:spcBef>
                <a:spcPts val="0"/>
              </a:spcBef>
            </a:pPr>
            <a:r>
              <a:rPr lang="en-US" sz="2800" dirty="0"/>
              <a:t>Phone: </a:t>
            </a:r>
            <a:r>
              <a:rPr lang="en-US" sz="1900" dirty="0"/>
              <a:t>(717) 346-9903</a:t>
            </a:r>
          </a:p>
          <a:p>
            <a:pPr>
              <a:spcBef>
                <a:spcPts val="0"/>
              </a:spcBef>
            </a:pPr>
            <a:r>
              <a:rPr lang="en-US" sz="2800" dirty="0"/>
              <a:t>Website: </a:t>
            </a:r>
            <a:r>
              <a:rPr lang="en-US" sz="1900" dirty="0">
                <a:solidFill>
                  <a:schemeClr val="bg2">
                    <a:lumMod val="60000"/>
                    <a:lumOff val="40000"/>
                  </a:schemeClr>
                </a:solidFill>
                <a:hlinkClick r:id="rId4">
                  <a:extLst>
                    <a:ext uri="{A12FA001-AC4F-418D-AE19-62706E023703}">
                      <ahyp:hlinkClr xmlns:ahyp="http://schemas.microsoft.com/office/drawing/2018/hyperlinkcolor" val="tx"/>
                    </a:ext>
                  </a:extLst>
                </a:hlinkClick>
              </a:rPr>
              <a:t>https://www.openrecords.pa.gov</a:t>
            </a:r>
            <a:endParaRPr lang="en-US" sz="1900" dirty="0">
              <a:solidFill>
                <a:schemeClr val="bg2">
                  <a:lumMod val="60000"/>
                  <a:lumOff val="40000"/>
                </a:schemeClr>
              </a:solidFill>
            </a:endParaRPr>
          </a:p>
          <a:p>
            <a:pPr>
              <a:spcBef>
                <a:spcPts val="0"/>
              </a:spcBef>
            </a:pPr>
            <a:r>
              <a:rPr lang="en-US" sz="2800" dirty="0"/>
              <a:t>Blog: </a:t>
            </a:r>
            <a:r>
              <a:rPr lang="en-US" sz="1900" dirty="0">
                <a:solidFill>
                  <a:schemeClr val="bg2">
                    <a:lumMod val="60000"/>
                    <a:lumOff val="40000"/>
                  </a:schemeClr>
                </a:solidFill>
                <a:hlinkClick r:id="rId5">
                  <a:extLst>
                    <a:ext uri="{A12FA001-AC4F-418D-AE19-62706E023703}">
                      <ahyp:hlinkClr xmlns:ahyp="http://schemas.microsoft.com/office/drawing/2018/hyperlinkcolor" val="tx"/>
                    </a:ext>
                  </a:extLst>
                </a:hlinkClick>
              </a:rPr>
              <a:t>https://openrecordspennsylvania.com/</a:t>
            </a:r>
            <a:r>
              <a:rPr lang="en-US" sz="1900" dirty="0">
                <a:solidFill>
                  <a:schemeClr val="bg2">
                    <a:lumMod val="60000"/>
                    <a:lumOff val="40000"/>
                  </a:schemeClr>
                </a:solidFill>
              </a:rPr>
              <a:t> </a:t>
            </a:r>
          </a:p>
          <a:p>
            <a:pPr>
              <a:spcBef>
                <a:spcPts val="0"/>
              </a:spcBef>
            </a:pPr>
            <a:r>
              <a:rPr lang="en-US" sz="2800" dirty="0"/>
              <a:t>Twitter: </a:t>
            </a:r>
            <a:r>
              <a:rPr lang="en-US" sz="1900" dirty="0">
                <a:solidFill>
                  <a:schemeClr val="bg2">
                    <a:lumMod val="60000"/>
                    <a:lumOff val="40000"/>
                  </a:schemeClr>
                </a:solidFill>
                <a:hlinkClick r:id="rId6">
                  <a:extLst>
                    <a:ext uri="{A12FA001-AC4F-418D-AE19-62706E023703}">
                      <ahyp:hlinkClr xmlns:ahyp="http://schemas.microsoft.com/office/drawing/2018/hyperlinkcolor" val="tx"/>
                    </a:ext>
                  </a:extLst>
                </a:hlinkClick>
              </a:rPr>
              <a:t>https://twitter.com/OpenRecordsPA</a:t>
            </a:r>
            <a:r>
              <a:rPr lang="en-US" sz="1900" dirty="0">
                <a:solidFill>
                  <a:schemeClr val="bg2">
                    <a:lumMod val="60000"/>
                    <a:lumOff val="40000"/>
                  </a:schemeClr>
                </a:solidFill>
              </a:rPr>
              <a:t>  </a:t>
            </a:r>
          </a:p>
        </p:txBody>
      </p:sp>
    </p:spTree>
    <p:extLst>
      <p:ext uri="{BB962C8B-B14F-4D97-AF65-F5344CB8AC3E}">
        <p14:creationId xmlns:p14="http://schemas.microsoft.com/office/powerpoint/2010/main" val="1706759876"/>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0" name="Rectangle 129">
            <a:extLst>
              <a:ext uri="{FF2B5EF4-FFF2-40B4-BE49-F238E27FC236}">
                <a16:creationId xmlns:a16="http://schemas.microsoft.com/office/drawing/2014/main" id="{E80B86A7-A1EC-475B-9166-88902B033A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2F2BF44-6134-4191-A88C-866A95C67A9E}"/>
              </a:ext>
            </a:extLst>
          </p:cNvPr>
          <p:cNvSpPr>
            <a:spLocks noGrp="1"/>
          </p:cNvSpPr>
          <p:nvPr>
            <p:ph type="title"/>
          </p:nvPr>
        </p:nvSpPr>
        <p:spPr>
          <a:xfrm>
            <a:off x="1333501" y="609600"/>
            <a:ext cx="9343463" cy="664723"/>
          </a:xfrm>
        </p:spPr>
        <p:txBody>
          <a:bodyPr>
            <a:normAutofit/>
          </a:bodyPr>
          <a:lstStyle/>
          <a:p>
            <a:r>
              <a:rPr lang="en-US" dirty="0"/>
              <a:t>Glossary</a:t>
            </a:r>
          </a:p>
        </p:txBody>
      </p:sp>
      <p:sp>
        <p:nvSpPr>
          <p:cNvPr id="132" name="Isosceles Triangle 131">
            <a:extLst>
              <a:ext uri="{FF2B5EF4-FFF2-40B4-BE49-F238E27FC236}">
                <a16:creationId xmlns:a16="http://schemas.microsoft.com/office/drawing/2014/main" id="{C2C29CB1-9F74-4879-A6AF-AEA67B6F1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4" name="Slide Number Placeholder 3">
            <a:extLst>
              <a:ext uri="{FF2B5EF4-FFF2-40B4-BE49-F238E27FC236}">
                <a16:creationId xmlns:a16="http://schemas.microsoft.com/office/drawing/2014/main" id="{019CAEBC-B580-42F1-94A4-114C7043D693}"/>
              </a:ext>
            </a:extLst>
          </p:cNvPr>
          <p:cNvSpPr>
            <a:spLocks noGrp="1"/>
          </p:cNvSpPr>
          <p:nvPr>
            <p:ph type="sldNum" sz="quarter" idx="12"/>
          </p:nvPr>
        </p:nvSpPr>
        <p:spPr>
          <a:xfrm>
            <a:off x="8590663" y="6041362"/>
            <a:ext cx="683339" cy="365125"/>
          </a:xfrm>
        </p:spPr>
        <p:txBody>
          <a:bodyPr>
            <a:normAutofit/>
          </a:bodyPr>
          <a:lstStyle/>
          <a:p>
            <a:pPr>
              <a:spcAft>
                <a:spcPts val="600"/>
              </a:spcAft>
            </a:pPr>
            <a:fld id="{26E64344-418F-4157-AF53-42C1BBD52B6D}" type="slidenum">
              <a:rPr lang="en-US" smtClean="0"/>
              <a:pPr>
                <a:spcAft>
                  <a:spcPts val="600"/>
                </a:spcAft>
              </a:pPr>
              <a:t>3</a:t>
            </a:fld>
            <a:endParaRPr lang="en-US" dirty="0"/>
          </a:p>
        </p:txBody>
      </p:sp>
      <p:sp>
        <p:nvSpPr>
          <p:cNvPr id="100" name="Content Placeholder 2">
            <a:extLst>
              <a:ext uri="{FF2B5EF4-FFF2-40B4-BE49-F238E27FC236}">
                <a16:creationId xmlns:a16="http://schemas.microsoft.com/office/drawing/2014/main" id="{D0C2714D-8266-4BC4-A6E9-6606D650CED9}"/>
              </a:ext>
            </a:extLst>
          </p:cNvPr>
          <p:cNvSpPr>
            <a:spLocks noGrp="1"/>
          </p:cNvSpPr>
          <p:nvPr>
            <p:ph idx="1"/>
          </p:nvPr>
        </p:nvSpPr>
        <p:spPr>
          <a:xfrm>
            <a:off x="1333502" y="1274323"/>
            <a:ext cx="9343464" cy="5132164"/>
          </a:xfrm>
        </p:spPr>
        <p:txBody>
          <a:bodyPr>
            <a:normAutofit lnSpcReduction="10000"/>
          </a:bodyPr>
          <a:lstStyle/>
          <a:p>
            <a:pPr marL="233363" indent="-233363" algn="just">
              <a:buNone/>
            </a:pPr>
            <a:r>
              <a:rPr lang="en-US" b="1" dirty="0"/>
              <a:t>LOGIN CREDENTIALS </a:t>
            </a:r>
            <a:r>
              <a:rPr lang="en-US" dirty="0">
                <a:solidFill>
                  <a:schemeClr val="tx1"/>
                </a:solidFill>
                <a:sym typeface="Wingdings" panose="05000000000000000000" pitchFamily="2" charset="2"/>
              </a:rPr>
              <a:t>―</a:t>
            </a:r>
            <a:r>
              <a:rPr lang="en-US" dirty="0"/>
              <a:t> a party’s email address and password given by the OOR at the start of an appeal to give that party permission to sign in and use the online E-File Appeal Portal</a:t>
            </a:r>
          </a:p>
          <a:p>
            <a:pPr marL="233363" indent="-233363" algn="just">
              <a:buNone/>
            </a:pPr>
            <a:r>
              <a:rPr lang="en-US" b="1" dirty="0"/>
              <a:t>ENTRY OF APPEARANCE </a:t>
            </a:r>
            <a:r>
              <a:rPr lang="en-US" dirty="0">
                <a:solidFill>
                  <a:schemeClr val="tx1"/>
                </a:solidFill>
                <a:sym typeface="Wingdings" panose="05000000000000000000" pitchFamily="2" charset="2"/>
              </a:rPr>
              <a:t>―</a:t>
            </a:r>
            <a:r>
              <a:rPr lang="en-US" dirty="0"/>
              <a:t> form completed by a person who will represent a party in an appeal.  The representative can be an attorney or other representative who will submit documents to or communicate with the OOR during an appeal, also known as an “EoA”</a:t>
            </a:r>
          </a:p>
          <a:p>
            <a:pPr marL="233363" indent="-233363" algn="just">
              <a:buNone/>
            </a:pPr>
            <a:r>
              <a:rPr lang="en-US" b="1" dirty="0"/>
              <a:t>APPEALS OFFICER </a:t>
            </a:r>
            <a:r>
              <a:rPr lang="en-US" dirty="0">
                <a:solidFill>
                  <a:schemeClr val="tx1"/>
                </a:solidFill>
                <a:sym typeface="Wingdings" panose="05000000000000000000" pitchFamily="2" charset="2"/>
              </a:rPr>
              <a:t>―</a:t>
            </a:r>
            <a:r>
              <a:rPr lang="en-US" dirty="0"/>
              <a:t> employee of the OOR who receives evidence in a RTKL appeal and issues a final decision, or Final Determination</a:t>
            </a:r>
          </a:p>
          <a:p>
            <a:pPr marL="233363" indent="-233363" algn="just">
              <a:buNone/>
            </a:pPr>
            <a:r>
              <a:rPr lang="en-US" b="1" dirty="0"/>
              <a:t>EVIDENCE</a:t>
            </a:r>
            <a:r>
              <a:rPr lang="en-US" dirty="0"/>
              <a:t> </a:t>
            </a:r>
            <a:r>
              <a:rPr lang="en-US" dirty="0">
                <a:solidFill>
                  <a:schemeClr val="tx1"/>
                </a:solidFill>
                <a:sym typeface="Wingdings" panose="05000000000000000000" pitchFamily="2" charset="2"/>
              </a:rPr>
              <a:t>―</a:t>
            </a:r>
            <a:r>
              <a:rPr lang="en-US" dirty="0"/>
              <a:t> documents or correspondence submitted in a RTKL appeal to support a party’s argument, such as position statements, legal arguments or exhibits</a:t>
            </a:r>
          </a:p>
          <a:p>
            <a:pPr marL="233363" indent="-233363" algn="just">
              <a:buNone/>
            </a:pPr>
            <a:r>
              <a:rPr lang="en-US" b="1" dirty="0"/>
              <a:t>DIRECT INTEREST PARTICIPANT </a:t>
            </a:r>
            <a:r>
              <a:rPr lang="en-US" dirty="0">
                <a:solidFill>
                  <a:schemeClr val="tx1"/>
                </a:solidFill>
                <a:sym typeface="Wingdings" panose="05000000000000000000" pitchFamily="2" charset="2"/>
              </a:rPr>
              <a:t>―</a:t>
            </a:r>
            <a:r>
              <a:rPr lang="en-US" dirty="0"/>
              <a:t> a person or an entity like a company that is not the requester or the agency, but has an interest in the records that were requested from an agency, also known as a “DIP”</a:t>
            </a:r>
          </a:p>
          <a:p>
            <a:pPr marL="233363" indent="-233363" algn="just">
              <a:buNone/>
            </a:pPr>
            <a:r>
              <a:rPr lang="en-US" b="1" dirty="0"/>
              <a:t>DOCKET SHEET </a:t>
            </a:r>
            <a:r>
              <a:rPr lang="en-US" dirty="0">
                <a:solidFill>
                  <a:schemeClr val="tx1"/>
                </a:solidFill>
                <a:sym typeface="Wingdings" panose="05000000000000000000" pitchFamily="2" charset="2"/>
              </a:rPr>
              <a:t>―</a:t>
            </a:r>
            <a:r>
              <a:rPr lang="en-US" dirty="0"/>
              <a:t> a chronological list of all documents and communications that are submitted to the online portal account for an appeal, including the Final Determination</a:t>
            </a:r>
          </a:p>
          <a:p>
            <a:pPr marL="233363" indent="-233363" algn="just">
              <a:lnSpc>
                <a:spcPct val="90000"/>
              </a:lnSpc>
              <a:buNone/>
            </a:pPr>
            <a:endParaRPr lang="en-US" sz="1500" dirty="0"/>
          </a:p>
        </p:txBody>
      </p:sp>
      <p:sp>
        <p:nvSpPr>
          <p:cNvPr id="134" name="Isosceles Triangle 133">
            <a:extLst>
              <a:ext uri="{FF2B5EF4-FFF2-40B4-BE49-F238E27FC236}">
                <a16:creationId xmlns:a16="http://schemas.microsoft.com/office/drawing/2014/main" id="{7E2C7115-5336-410C-AD71-0F0952A2E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8693546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37">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10CDC58-BAA1-446E-B51E-E78CB4D894CC}"/>
              </a:ext>
            </a:extLst>
          </p:cNvPr>
          <p:cNvSpPr>
            <a:spLocks noGrp="1"/>
          </p:cNvSpPr>
          <p:nvPr>
            <p:ph type="title"/>
          </p:nvPr>
        </p:nvSpPr>
        <p:spPr>
          <a:xfrm>
            <a:off x="1286933" y="609600"/>
            <a:ext cx="10197494" cy="1099457"/>
          </a:xfrm>
        </p:spPr>
        <p:txBody>
          <a:bodyPr>
            <a:normAutofit/>
          </a:bodyPr>
          <a:lstStyle/>
          <a:p>
            <a:r>
              <a:rPr lang="en-US" dirty="0"/>
              <a:t>Preliminary Points</a:t>
            </a:r>
          </a:p>
        </p:txBody>
      </p:sp>
      <p:sp>
        <p:nvSpPr>
          <p:cNvPr id="40" name="Isosceles Triangle 39">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4" name="Slide Number Placeholder 3">
            <a:extLst>
              <a:ext uri="{FF2B5EF4-FFF2-40B4-BE49-F238E27FC236}">
                <a16:creationId xmlns:a16="http://schemas.microsoft.com/office/drawing/2014/main" id="{29C9C0BD-D554-475D-8568-6379293E631F}"/>
              </a:ext>
            </a:extLst>
          </p:cNvPr>
          <p:cNvSpPr>
            <a:spLocks noGrp="1"/>
          </p:cNvSpPr>
          <p:nvPr>
            <p:ph type="sldNum" sz="quarter" idx="12"/>
          </p:nvPr>
        </p:nvSpPr>
        <p:spPr>
          <a:xfrm>
            <a:off x="9894532" y="6182876"/>
            <a:ext cx="683339" cy="365125"/>
          </a:xfrm>
        </p:spPr>
        <p:txBody>
          <a:bodyPr>
            <a:normAutofit/>
          </a:bodyPr>
          <a:lstStyle/>
          <a:p>
            <a:pPr>
              <a:spcAft>
                <a:spcPts val="600"/>
              </a:spcAft>
            </a:pPr>
            <a:fld id="{26E64344-418F-4157-AF53-42C1BBD52B6D}" type="slidenum">
              <a:rPr lang="en-US" smtClean="0"/>
              <a:pPr>
                <a:spcAft>
                  <a:spcPts val="600"/>
                </a:spcAft>
              </a:pPr>
              <a:t>4</a:t>
            </a:fld>
            <a:endParaRPr lang="en-US" dirty="0"/>
          </a:p>
        </p:txBody>
      </p:sp>
      <p:sp>
        <p:nvSpPr>
          <p:cNvPr id="42" name="Isosceles Triangle 41">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33" name="Content Placeholder 2">
            <a:extLst>
              <a:ext uri="{FF2B5EF4-FFF2-40B4-BE49-F238E27FC236}">
                <a16:creationId xmlns:a16="http://schemas.microsoft.com/office/drawing/2014/main" id="{6D6B3B66-7ED3-0066-CE24-EAEA1731D655}"/>
              </a:ext>
            </a:extLst>
          </p:cNvPr>
          <p:cNvGraphicFramePr>
            <a:graphicFrameLocks noGrp="1"/>
          </p:cNvGraphicFramePr>
          <p:nvPr>
            <p:ph idx="1"/>
            <p:extLst>
              <p:ext uri="{D42A27DB-BD31-4B8C-83A1-F6EECF244321}">
                <p14:modId xmlns:p14="http://schemas.microsoft.com/office/powerpoint/2010/main" val="325629517"/>
              </p:ext>
            </p:extLst>
          </p:nvPr>
        </p:nvGraphicFramePr>
        <p:xfrm>
          <a:off x="1286933" y="1948543"/>
          <a:ext cx="9618133" cy="40934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877123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11">
            <a:extLst>
              <a:ext uri="{FF2B5EF4-FFF2-40B4-BE49-F238E27FC236}">
                <a16:creationId xmlns:a16="http://schemas.microsoft.com/office/drawing/2014/main" id="{28460BD8-AE3F-4AC9-9D0B-717052AA5D3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3" name="Straight Connector 12">
              <a:extLst>
                <a:ext uri="{FF2B5EF4-FFF2-40B4-BE49-F238E27FC236}">
                  <a16:creationId xmlns:a16="http://schemas.microsoft.com/office/drawing/2014/main" id="{54420CFE-F482-466E-9E1E-C78513C0B85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5331032B-BD21-4BDA-920C-12E35805256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5" name="Rectangle 23">
              <a:extLst>
                <a:ext uri="{FF2B5EF4-FFF2-40B4-BE49-F238E27FC236}">
                  <a16:creationId xmlns:a16="http://schemas.microsoft.com/office/drawing/2014/main" id="{E7514DA3-59E7-409E-8A3B-AD097F6E56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5">
              <a:extLst>
                <a:ext uri="{FF2B5EF4-FFF2-40B4-BE49-F238E27FC236}">
                  <a16:creationId xmlns:a16="http://schemas.microsoft.com/office/drawing/2014/main" id="{57B9A2A6-3BE4-4599-9364-F71C5BFD61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Isosceles Triangle 16">
              <a:extLst>
                <a:ext uri="{FF2B5EF4-FFF2-40B4-BE49-F238E27FC236}">
                  <a16:creationId xmlns:a16="http://schemas.microsoft.com/office/drawing/2014/main" id="{4FD744C6-4ED8-4BC9-BF68-6BDF701C5D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7">
              <a:extLst>
                <a:ext uri="{FF2B5EF4-FFF2-40B4-BE49-F238E27FC236}">
                  <a16:creationId xmlns:a16="http://schemas.microsoft.com/office/drawing/2014/main" id="{092C5BAD-C911-4F8F-A1C5-470268BE66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8">
              <a:extLst>
                <a:ext uri="{FF2B5EF4-FFF2-40B4-BE49-F238E27FC236}">
                  <a16:creationId xmlns:a16="http://schemas.microsoft.com/office/drawing/2014/main" id="{B133D0C8-4EC4-424F-8E70-0482D5B1B6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29">
              <a:extLst>
                <a:ext uri="{FF2B5EF4-FFF2-40B4-BE49-F238E27FC236}">
                  <a16:creationId xmlns:a16="http://schemas.microsoft.com/office/drawing/2014/main" id="{7B1532A0-F4B3-4DE8-B18F-740CAAD25A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Isosceles Triangle 20">
              <a:extLst>
                <a:ext uri="{FF2B5EF4-FFF2-40B4-BE49-F238E27FC236}">
                  <a16:creationId xmlns:a16="http://schemas.microsoft.com/office/drawing/2014/main" id="{8EFDD162-BBBA-4062-8BBF-53DBA10913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Isosceles Triangle 21">
              <a:extLst>
                <a:ext uri="{FF2B5EF4-FFF2-40B4-BE49-F238E27FC236}">
                  <a16:creationId xmlns:a16="http://schemas.microsoft.com/office/drawing/2014/main" id="{DCFC9E65-3E19-4483-B952-25D29683CA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24" name="Rectangle 23">
            <a:extLst>
              <a:ext uri="{FF2B5EF4-FFF2-40B4-BE49-F238E27FC236}">
                <a16:creationId xmlns:a16="http://schemas.microsoft.com/office/drawing/2014/main" id="{9179DE42-5613-4B35-A1E6-6CCBAA13C7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6" name="Straight Connector 25">
            <a:extLst>
              <a:ext uri="{FF2B5EF4-FFF2-40B4-BE49-F238E27FC236}">
                <a16:creationId xmlns:a16="http://schemas.microsoft.com/office/drawing/2014/main" id="{EB898B32-3891-4C3A-8F58-C5969D2E903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9524500"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4AE4806D-B8F9-4679-A68A-9BD21C01A30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361267"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30" name="Rectangle 23">
            <a:extLst>
              <a:ext uri="{FF2B5EF4-FFF2-40B4-BE49-F238E27FC236}">
                <a16:creationId xmlns:a16="http://schemas.microsoft.com/office/drawing/2014/main" id="{52FB45E9-914E-4471-AC87-E475CD5176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25887"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Rectangle 25">
            <a:extLst>
              <a:ext uri="{FF2B5EF4-FFF2-40B4-BE49-F238E27FC236}">
                <a16:creationId xmlns:a16="http://schemas.microsoft.com/office/drawing/2014/main" id="{C310626D-5743-49D4-8F7D-88C4F8F057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2271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Isosceles Triangle 33">
            <a:extLst>
              <a:ext uri="{FF2B5EF4-FFF2-40B4-BE49-F238E27FC236}">
                <a16:creationId xmlns:a16="http://schemas.microsoft.com/office/drawing/2014/main" id="{3C195FC1-B568-4C72-9902-34CB35DDD7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22712"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Rectangle 27">
            <a:extLst>
              <a:ext uri="{FF2B5EF4-FFF2-40B4-BE49-F238E27FC236}">
                <a16:creationId xmlns:a16="http://schemas.microsoft.com/office/drawing/2014/main" id="{EF2BDF77-362C-43F0-8CBB-A969EC2AE0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25886"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8" name="Isosceles Triangle 37">
            <a:extLst>
              <a:ext uri="{FF2B5EF4-FFF2-40B4-BE49-F238E27FC236}">
                <a16:creationId xmlns:a16="http://schemas.microsoft.com/office/drawing/2014/main" id="{4BE96B01-3929-432D-B8C2-ADBCB74C2E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25887"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0" name="Freeform: Shape 39">
            <a:extLst>
              <a:ext uri="{FF2B5EF4-FFF2-40B4-BE49-F238E27FC236}">
                <a16:creationId xmlns:a16="http://schemas.microsoft.com/office/drawing/2014/main" id="{2A6FCDE6-CDE2-4C51-B18E-A95CFB6797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8467"/>
            <a:ext cx="9175713" cy="6866467"/>
          </a:xfrm>
          <a:custGeom>
            <a:avLst/>
            <a:gdLst>
              <a:gd name="connsiteX0" fmla="*/ 0 w 9175713"/>
              <a:gd name="connsiteY0" fmla="*/ 0 h 6866467"/>
              <a:gd name="connsiteX1" fmla="*/ 1249825 w 9175713"/>
              <a:gd name="connsiteY1" fmla="*/ 0 h 6866467"/>
              <a:gd name="connsiteX2" fmla="*/ 1249825 w 9175713"/>
              <a:gd name="connsiteY2" fmla="*/ 8467 h 6866467"/>
              <a:gd name="connsiteX3" fmla="*/ 9175713 w 9175713"/>
              <a:gd name="connsiteY3" fmla="*/ 8467 h 6866467"/>
              <a:gd name="connsiteX4" fmla="*/ 9175713 w 9175713"/>
              <a:gd name="connsiteY4" fmla="*/ 6866467 h 6866467"/>
              <a:gd name="connsiteX5" fmla="*/ 1249825 w 9175713"/>
              <a:gd name="connsiteY5" fmla="*/ 6866467 h 6866467"/>
              <a:gd name="connsiteX6" fmla="*/ 1109382 w 9175713"/>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75713" h="6866467">
                <a:moveTo>
                  <a:pt x="0" y="0"/>
                </a:moveTo>
                <a:lnTo>
                  <a:pt x="1249825" y="0"/>
                </a:lnTo>
                <a:lnTo>
                  <a:pt x="1249825" y="8467"/>
                </a:lnTo>
                <a:lnTo>
                  <a:pt x="9175713" y="8467"/>
                </a:lnTo>
                <a:lnTo>
                  <a:pt x="9175713" y="6866467"/>
                </a:lnTo>
                <a:lnTo>
                  <a:pt x="1249825" y="6866467"/>
                </a:lnTo>
                <a:lnTo>
                  <a:pt x="1109382" y="686646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5">
            <a:extLst>
              <a:ext uri="{FF2B5EF4-FFF2-40B4-BE49-F238E27FC236}">
                <a16:creationId xmlns:a16="http://schemas.microsoft.com/office/drawing/2014/main" id="{0C1CA096-52B3-4B57-8088-0CD0B89834D1}"/>
              </a:ext>
            </a:extLst>
          </p:cNvPr>
          <p:cNvSpPr>
            <a:spLocks noGrp="1"/>
          </p:cNvSpPr>
          <p:nvPr>
            <p:ph type="title"/>
          </p:nvPr>
        </p:nvSpPr>
        <p:spPr>
          <a:xfrm>
            <a:off x="1554120" y="1020871"/>
            <a:ext cx="6960759" cy="2849671"/>
          </a:xfrm>
        </p:spPr>
        <p:txBody>
          <a:bodyPr vert="horz" lIns="91440" tIns="45720" rIns="91440" bIns="45720" rtlCol="0" anchor="b">
            <a:normAutofit/>
          </a:bodyPr>
          <a:lstStyle/>
          <a:p>
            <a:r>
              <a:rPr lang="en-US" sz="6600" dirty="0">
                <a:solidFill>
                  <a:srgbClr val="FFFFFF"/>
                </a:solidFill>
              </a:rPr>
              <a:t>Log In and</a:t>
            </a:r>
            <a:br>
              <a:rPr lang="en-US" sz="6600" dirty="0">
                <a:solidFill>
                  <a:srgbClr val="FFFFFF"/>
                </a:solidFill>
              </a:rPr>
            </a:br>
            <a:r>
              <a:rPr lang="en-US" sz="6600" dirty="0">
                <a:solidFill>
                  <a:srgbClr val="FFFFFF"/>
                </a:solidFill>
              </a:rPr>
              <a:t>Reset Password</a:t>
            </a:r>
          </a:p>
        </p:txBody>
      </p:sp>
      <p:sp>
        <p:nvSpPr>
          <p:cNvPr id="42" name="Isosceles Triangle 41">
            <a:extLst>
              <a:ext uri="{FF2B5EF4-FFF2-40B4-BE49-F238E27FC236}">
                <a16:creationId xmlns:a16="http://schemas.microsoft.com/office/drawing/2014/main" id="{9D2E8756-2465-473A-BA2A-2DB1D62247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992146" y="3271487"/>
            <a:ext cx="220660" cy="186439"/>
          </a:xfrm>
          <a:prstGeom prst="triangl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a:extLst>
              <a:ext uri="{FF2B5EF4-FFF2-40B4-BE49-F238E27FC236}">
                <a16:creationId xmlns:a16="http://schemas.microsoft.com/office/drawing/2014/main" id="{55D485C7-B16E-45A7-A83E-DD912B454273}"/>
              </a:ext>
            </a:extLst>
          </p:cNvPr>
          <p:cNvSpPr>
            <a:spLocks noGrp="1"/>
          </p:cNvSpPr>
          <p:nvPr>
            <p:ph type="sldNum" sz="quarter" idx="12"/>
          </p:nvPr>
        </p:nvSpPr>
        <p:spPr/>
        <p:txBody>
          <a:bodyPr/>
          <a:lstStyle/>
          <a:p>
            <a:fld id="{26E64344-418F-4157-AF53-42C1BBD52B6D}" type="slidenum">
              <a:rPr lang="en-US" smtClean="0"/>
              <a:t>5</a:t>
            </a:fld>
            <a:endParaRPr lang="en-US" dirty="0"/>
          </a:p>
        </p:txBody>
      </p:sp>
    </p:spTree>
    <p:extLst>
      <p:ext uri="{BB962C8B-B14F-4D97-AF65-F5344CB8AC3E}">
        <p14:creationId xmlns:p14="http://schemas.microsoft.com/office/powerpoint/2010/main" val="38649288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80B86A7-A1EC-475B-9166-88902B033A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A218FF3-2AD8-4B49-B0C5-9C7C2CA84C30}"/>
              </a:ext>
            </a:extLst>
          </p:cNvPr>
          <p:cNvSpPr>
            <a:spLocks noGrp="1"/>
          </p:cNvSpPr>
          <p:nvPr>
            <p:ph type="title"/>
          </p:nvPr>
        </p:nvSpPr>
        <p:spPr>
          <a:xfrm>
            <a:off x="1333502" y="609600"/>
            <a:ext cx="8596668" cy="1320800"/>
          </a:xfrm>
        </p:spPr>
        <p:txBody>
          <a:bodyPr>
            <a:normAutofit/>
          </a:bodyPr>
          <a:lstStyle/>
          <a:p>
            <a:r>
              <a:rPr lang="en-US" dirty="0"/>
              <a:t>Logging in to E-File Portal</a:t>
            </a:r>
          </a:p>
        </p:txBody>
      </p:sp>
      <p:sp>
        <p:nvSpPr>
          <p:cNvPr id="10" name="Isosceles Triangle 9">
            <a:extLst>
              <a:ext uri="{FF2B5EF4-FFF2-40B4-BE49-F238E27FC236}">
                <a16:creationId xmlns:a16="http://schemas.microsoft.com/office/drawing/2014/main" id="{C2C29CB1-9F74-4879-A6AF-AEA67B6F1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Isosceles Triangle 11">
            <a:extLst>
              <a:ext uri="{FF2B5EF4-FFF2-40B4-BE49-F238E27FC236}">
                <a16:creationId xmlns:a16="http://schemas.microsoft.com/office/drawing/2014/main" id="{7E2C7115-5336-410C-AD71-0F0952A2E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pic>
        <p:nvPicPr>
          <p:cNvPr id="5" name="Picture 4">
            <a:extLst>
              <a:ext uri="{FF2B5EF4-FFF2-40B4-BE49-F238E27FC236}">
                <a16:creationId xmlns:a16="http://schemas.microsoft.com/office/drawing/2014/main" id="{981600DA-FDF3-45D7-B2AA-812D0D54C9E8}"/>
              </a:ext>
            </a:extLst>
          </p:cNvPr>
          <p:cNvPicPr>
            <a:picLocks noChangeAspect="1"/>
          </p:cNvPicPr>
          <p:nvPr/>
        </p:nvPicPr>
        <p:blipFill>
          <a:blip r:embed="rId3"/>
          <a:stretch>
            <a:fillRect/>
          </a:stretch>
        </p:blipFill>
        <p:spPr>
          <a:xfrm>
            <a:off x="1797666" y="1507787"/>
            <a:ext cx="8468909" cy="4740613"/>
          </a:xfrm>
          <a:prstGeom prst="rect">
            <a:avLst/>
          </a:prstGeom>
        </p:spPr>
      </p:pic>
      <p:sp>
        <p:nvSpPr>
          <p:cNvPr id="6" name="Slide Number Placeholder 5">
            <a:extLst>
              <a:ext uri="{FF2B5EF4-FFF2-40B4-BE49-F238E27FC236}">
                <a16:creationId xmlns:a16="http://schemas.microsoft.com/office/drawing/2014/main" id="{D0EF0721-9A1F-49A8-86D0-E284915D0A38}"/>
              </a:ext>
            </a:extLst>
          </p:cNvPr>
          <p:cNvSpPr>
            <a:spLocks noGrp="1"/>
          </p:cNvSpPr>
          <p:nvPr>
            <p:ph type="sldNum" sz="quarter" idx="12"/>
          </p:nvPr>
        </p:nvSpPr>
        <p:spPr/>
        <p:txBody>
          <a:bodyPr/>
          <a:lstStyle/>
          <a:p>
            <a:fld id="{26E64344-418F-4157-AF53-42C1BBD52B6D}" type="slidenum">
              <a:rPr lang="en-US" smtClean="0"/>
              <a:t>6</a:t>
            </a:fld>
            <a:endParaRPr lang="en-US" dirty="0"/>
          </a:p>
        </p:txBody>
      </p:sp>
    </p:spTree>
    <p:extLst>
      <p:ext uri="{BB962C8B-B14F-4D97-AF65-F5344CB8AC3E}">
        <p14:creationId xmlns:p14="http://schemas.microsoft.com/office/powerpoint/2010/main" val="24481967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80B86A7-A1EC-475B-9166-88902B033A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A218FF3-2AD8-4B49-B0C5-9C7C2CA84C30}"/>
              </a:ext>
            </a:extLst>
          </p:cNvPr>
          <p:cNvSpPr>
            <a:spLocks noGrp="1"/>
          </p:cNvSpPr>
          <p:nvPr>
            <p:ph type="title"/>
          </p:nvPr>
        </p:nvSpPr>
        <p:spPr>
          <a:xfrm>
            <a:off x="1333502" y="609600"/>
            <a:ext cx="8596668" cy="1320800"/>
          </a:xfrm>
        </p:spPr>
        <p:txBody>
          <a:bodyPr>
            <a:normAutofit/>
          </a:bodyPr>
          <a:lstStyle/>
          <a:p>
            <a:r>
              <a:rPr lang="en-US" dirty="0"/>
              <a:t>Resetting a Password</a:t>
            </a:r>
          </a:p>
        </p:txBody>
      </p:sp>
      <p:sp>
        <p:nvSpPr>
          <p:cNvPr id="10" name="Isosceles Triangle 9">
            <a:extLst>
              <a:ext uri="{FF2B5EF4-FFF2-40B4-BE49-F238E27FC236}">
                <a16:creationId xmlns:a16="http://schemas.microsoft.com/office/drawing/2014/main" id="{C2C29CB1-9F74-4879-A6AF-AEA67B6F1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Isosceles Triangle 11">
            <a:extLst>
              <a:ext uri="{FF2B5EF4-FFF2-40B4-BE49-F238E27FC236}">
                <a16:creationId xmlns:a16="http://schemas.microsoft.com/office/drawing/2014/main" id="{7E2C7115-5336-410C-AD71-0F0952A2E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pic>
        <p:nvPicPr>
          <p:cNvPr id="4" name="Picture 3">
            <a:extLst>
              <a:ext uri="{FF2B5EF4-FFF2-40B4-BE49-F238E27FC236}">
                <a16:creationId xmlns:a16="http://schemas.microsoft.com/office/drawing/2014/main" id="{4C2A6C78-F0F5-4CD1-927D-3D08202353A1}"/>
              </a:ext>
            </a:extLst>
          </p:cNvPr>
          <p:cNvPicPr>
            <a:picLocks noChangeAspect="1"/>
          </p:cNvPicPr>
          <p:nvPr/>
        </p:nvPicPr>
        <p:blipFill>
          <a:blip r:embed="rId3"/>
          <a:stretch>
            <a:fillRect/>
          </a:stretch>
        </p:blipFill>
        <p:spPr>
          <a:xfrm>
            <a:off x="1909567" y="1548688"/>
            <a:ext cx="8372866" cy="4699712"/>
          </a:xfrm>
          <a:prstGeom prst="rect">
            <a:avLst/>
          </a:prstGeom>
        </p:spPr>
      </p:pic>
      <p:sp>
        <p:nvSpPr>
          <p:cNvPr id="5" name="Slide Number Placeholder 4">
            <a:extLst>
              <a:ext uri="{FF2B5EF4-FFF2-40B4-BE49-F238E27FC236}">
                <a16:creationId xmlns:a16="http://schemas.microsoft.com/office/drawing/2014/main" id="{3869EEA6-1692-456A-A776-EF43DEF36997}"/>
              </a:ext>
            </a:extLst>
          </p:cNvPr>
          <p:cNvSpPr>
            <a:spLocks noGrp="1"/>
          </p:cNvSpPr>
          <p:nvPr>
            <p:ph type="sldNum" sz="quarter" idx="12"/>
          </p:nvPr>
        </p:nvSpPr>
        <p:spPr/>
        <p:txBody>
          <a:bodyPr/>
          <a:lstStyle/>
          <a:p>
            <a:fld id="{26E64344-418F-4157-AF53-42C1BBD52B6D}" type="slidenum">
              <a:rPr lang="en-US" smtClean="0"/>
              <a:t>7</a:t>
            </a:fld>
            <a:endParaRPr lang="en-US" dirty="0"/>
          </a:p>
        </p:txBody>
      </p:sp>
    </p:spTree>
    <p:extLst>
      <p:ext uri="{BB962C8B-B14F-4D97-AF65-F5344CB8AC3E}">
        <p14:creationId xmlns:p14="http://schemas.microsoft.com/office/powerpoint/2010/main" val="39498785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11">
            <a:extLst>
              <a:ext uri="{FF2B5EF4-FFF2-40B4-BE49-F238E27FC236}">
                <a16:creationId xmlns:a16="http://schemas.microsoft.com/office/drawing/2014/main" id="{28460BD8-AE3F-4AC9-9D0B-717052AA5D3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3" name="Straight Connector 12">
              <a:extLst>
                <a:ext uri="{FF2B5EF4-FFF2-40B4-BE49-F238E27FC236}">
                  <a16:creationId xmlns:a16="http://schemas.microsoft.com/office/drawing/2014/main" id="{54420CFE-F482-466E-9E1E-C78513C0B85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5331032B-BD21-4BDA-920C-12E35805256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5" name="Rectangle 23">
              <a:extLst>
                <a:ext uri="{FF2B5EF4-FFF2-40B4-BE49-F238E27FC236}">
                  <a16:creationId xmlns:a16="http://schemas.microsoft.com/office/drawing/2014/main" id="{E7514DA3-59E7-409E-8A3B-AD097F6E56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5">
              <a:extLst>
                <a:ext uri="{FF2B5EF4-FFF2-40B4-BE49-F238E27FC236}">
                  <a16:creationId xmlns:a16="http://schemas.microsoft.com/office/drawing/2014/main" id="{57B9A2A6-3BE4-4599-9364-F71C5BFD61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Isosceles Triangle 16">
              <a:extLst>
                <a:ext uri="{FF2B5EF4-FFF2-40B4-BE49-F238E27FC236}">
                  <a16:creationId xmlns:a16="http://schemas.microsoft.com/office/drawing/2014/main" id="{4FD744C6-4ED8-4BC9-BF68-6BDF701C5D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7">
              <a:extLst>
                <a:ext uri="{FF2B5EF4-FFF2-40B4-BE49-F238E27FC236}">
                  <a16:creationId xmlns:a16="http://schemas.microsoft.com/office/drawing/2014/main" id="{092C5BAD-C911-4F8F-A1C5-470268BE66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8">
              <a:extLst>
                <a:ext uri="{FF2B5EF4-FFF2-40B4-BE49-F238E27FC236}">
                  <a16:creationId xmlns:a16="http://schemas.microsoft.com/office/drawing/2014/main" id="{B133D0C8-4EC4-424F-8E70-0482D5B1B6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29">
              <a:extLst>
                <a:ext uri="{FF2B5EF4-FFF2-40B4-BE49-F238E27FC236}">
                  <a16:creationId xmlns:a16="http://schemas.microsoft.com/office/drawing/2014/main" id="{7B1532A0-F4B3-4DE8-B18F-740CAAD25A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Isosceles Triangle 20">
              <a:extLst>
                <a:ext uri="{FF2B5EF4-FFF2-40B4-BE49-F238E27FC236}">
                  <a16:creationId xmlns:a16="http://schemas.microsoft.com/office/drawing/2014/main" id="{8EFDD162-BBBA-4062-8BBF-53DBA10913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Isosceles Triangle 21">
              <a:extLst>
                <a:ext uri="{FF2B5EF4-FFF2-40B4-BE49-F238E27FC236}">
                  <a16:creationId xmlns:a16="http://schemas.microsoft.com/office/drawing/2014/main" id="{DCFC9E65-3E19-4483-B952-25D29683CA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24" name="Rectangle 23">
            <a:extLst>
              <a:ext uri="{FF2B5EF4-FFF2-40B4-BE49-F238E27FC236}">
                <a16:creationId xmlns:a16="http://schemas.microsoft.com/office/drawing/2014/main" id="{9179DE42-5613-4B35-A1E6-6CCBAA13C7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6" name="Straight Connector 25">
            <a:extLst>
              <a:ext uri="{FF2B5EF4-FFF2-40B4-BE49-F238E27FC236}">
                <a16:creationId xmlns:a16="http://schemas.microsoft.com/office/drawing/2014/main" id="{EB898B32-3891-4C3A-8F58-C5969D2E903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9524500"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4AE4806D-B8F9-4679-A68A-9BD21C01A30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361267"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30" name="Rectangle 23">
            <a:extLst>
              <a:ext uri="{FF2B5EF4-FFF2-40B4-BE49-F238E27FC236}">
                <a16:creationId xmlns:a16="http://schemas.microsoft.com/office/drawing/2014/main" id="{52FB45E9-914E-4471-AC87-E475CD5176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25887"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Rectangle 25">
            <a:extLst>
              <a:ext uri="{FF2B5EF4-FFF2-40B4-BE49-F238E27FC236}">
                <a16:creationId xmlns:a16="http://schemas.microsoft.com/office/drawing/2014/main" id="{C310626D-5743-49D4-8F7D-88C4F8F057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2271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Isosceles Triangle 33">
            <a:extLst>
              <a:ext uri="{FF2B5EF4-FFF2-40B4-BE49-F238E27FC236}">
                <a16:creationId xmlns:a16="http://schemas.microsoft.com/office/drawing/2014/main" id="{3C195FC1-B568-4C72-9902-34CB35DDD7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22712"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Rectangle 27">
            <a:extLst>
              <a:ext uri="{FF2B5EF4-FFF2-40B4-BE49-F238E27FC236}">
                <a16:creationId xmlns:a16="http://schemas.microsoft.com/office/drawing/2014/main" id="{EF2BDF77-362C-43F0-8CBB-A969EC2AE0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25886"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8" name="Isosceles Triangle 37">
            <a:extLst>
              <a:ext uri="{FF2B5EF4-FFF2-40B4-BE49-F238E27FC236}">
                <a16:creationId xmlns:a16="http://schemas.microsoft.com/office/drawing/2014/main" id="{4BE96B01-3929-432D-B8C2-ADBCB74C2E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25887"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0" name="Freeform: Shape 39">
            <a:extLst>
              <a:ext uri="{FF2B5EF4-FFF2-40B4-BE49-F238E27FC236}">
                <a16:creationId xmlns:a16="http://schemas.microsoft.com/office/drawing/2014/main" id="{2A6FCDE6-CDE2-4C51-B18E-A95CFB6797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8467"/>
            <a:ext cx="9175713" cy="6866467"/>
          </a:xfrm>
          <a:custGeom>
            <a:avLst/>
            <a:gdLst>
              <a:gd name="connsiteX0" fmla="*/ 0 w 9175713"/>
              <a:gd name="connsiteY0" fmla="*/ 0 h 6866467"/>
              <a:gd name="connsiteX1" fmla="*/ 1249825 w 9175713"/>
              <a:gd name="connsiteY1" fmla="*/ 0 h 6866467"/>
              <a:gd name="connsiteX2" fmla="*/ 1249825 w 9175713"/>
              <a:gd name="connsiteY2" fmla="*/ 8467 h 6866467"/>
              <a:gd name="connsiteX3" fmla="*/ 9175713 w 9175713"/>
              <a:gd name="connsiteY3" fmla="*/ 8467 h 6866467"/>
              <a:gd name="connsiteX4" fmla="*/ 9175713 w 9175713"/>
              <a:gd name="connsiteY4" fmla="*/ 6866467 h 6866467"/>
              <a:gd name="connsiteX5" fmla="*/ 1249825 w 9175713"/>
              <a:gd name="connsiteY5" fmla="*/ 6866467 h 6866467"/>
              <a:gd name="connsiteX6" fmla="*/ 1109382 w 9175713"/>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75713" h="6866467">
                <a:moveTo>
                  <a:pt x="0" y="0"/>
                </a:moveTo>
                <a:lnTo>
                  <a:pt x="1249825" y="0"/>
                </a:lnTo>
                <a:lnTo>
                  <a:pt x="1249825" y="8467"/>
                </a:lnTo>
                <a:lnTo>
                  <a:pt x="9175713" y="8467"/>
                </a:lnTo>
                <a:lnTo>
                  <a:pt x="9175713" y="6866467"/>
                </a:lnTo>
                <a:lnTo>
                  <a:pt x="1249825" y="6866467"/>
                </a:lnTo>
                <a:lnTo>
                  <a:pt x="1109382" y="686646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5">
            <a:extLst>
              <a:ext uri="{FF2B5EF4-FFF2-40B4-BE49-F238E27FC236}">
                <a16:creationId xmlns:a16="http://schemas.microsoft.com/office/drawing/2014/main" id="{0C1CA096-52B3-4B57-8088-0CD0B89834D1}"/>
              </a:ext>
            </a:extLst>
          </p:cNvPr>
          <p:cNvSpPr>
            <a:spLocks noGrp="1"/>
          </p:cNvSpPr>
          <p:nvPr>
            <p:ph type="title"/>
          </p:nvPr>
        </p:nvSpPr>
        <p:spPr>
          <a:xfrm>
            <a:off x="1554120" y="1020871"/>
            <a:ext cx="6960759" cy="2849671"/>
          </a:xfrm>
        </p:spPr>
        <p:txBody>
          <a:bodyPr vert="horz" lIns="91440" tIns="45720" rIns="91440" bIns="45720" rtlCol="0" anchor="b">
            <a:normAutofit/>
          </a:bodyPr>
          <a:lstStyle/>
          <a:p>
            <a:r>
              <a:rPr lang="en-US" sz="6600" dirty="0">
                <a:solidFill>
                  <a:srgbClr val="FFFFFF"/>
                </a:solidFill>
              </a:rPr>
              <a:t>Using the </a:t>
            </a:r>
            <a:br>
              <a:rPr lang="en-US" sz="6600" dirty="0">
                <a:solidFill>
                  <a:srgbClr val="FFFFFF"/>
                </a:solidFill>
              </a:rPr>
            </a:br>
            <a:r>
              <a:rPr lang="en-US" sz="6600" dirty="0">
                <a:solidFill>
                  <a:srgbClr val="FFFFFF"/>
                </a:solidFill>
              </a:rPr>
              <a:t>E-File Portal</a:t>
            </a:r>
          </a:p>
        </p:txBody>
      </p:sp>
      <p:sp>
        <p:nvSpPr>
          <p:cNvPr id="42" name="Isosceles Triangle 41">
            <a:extLst>
              <a:ext uri="{FF2B5EF4-FFF2-40B4-BE49-F238E27FC236}">
                <a16:creationId xmlns:a16="http://schemas.microsoft.com/office/drawing/2014/main" id="{9D2E8756-2465-473A-BA2A-2DB1D62247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992146" y="3271487"/>
            <a:ext cx="220660" cy="186439"/>
          </a:xfrm>
          <a:prstGeom prst="triangl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1">
            <a:extLst>
              <a:ext uri="{FF2B5EF4-FFF2-40B4-BE49-F238E27FC236}">
                <a16:creationId xmlns:a16="http://schemas.microsoft.com/office/drawing/2014/main" id="{9615F960-D61A-4E44-BFC1-8734398D6D9D}"/>
              </a:ext>
            </a:extLst>
          </p:cNvPr>
          <p:cNvSpPr>
            <a:spLocks noGrp="1"/>
          </p:cNvSpPr>
          <p:nvPr>
            <p:ph type="sldNum" sz="quarter" idx="12"/>
          </p:nvPr>
        </p:nvSpPr>
        <p:spPr/>
        <p:txBody>
          <a:bodyPr/>
          <a:lstStyle/>
          <a:p>
            <a:fld id="{26E64344-418F-4157-AF53-42C1BBD52B6D}" type="slidenum">
              <a:rPr lang="en-US" smtClean="0"/>
              <a:t>8</a:t>
            </a:fld>
            <a:endParaRPr lang="en-US" dirty="0"/>
          </a:p>
        </p:txBody>
      </p:sp>
    </p:spTree>
    <p:extLst>
      <p:ext uri="{BB962C8B-B14F-4D97-AF65-F5344CB8AC3E}">
        <p14:creationId xmlns:p14="http://schemas.microsoft.com/office/powerpoint/2010/main" val="37645569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80B86A7-A1EC-475B-9166-88902B033A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A218FF3-2AD8-4B49-B0C5-9C7C2CA84C30}"/>
              </a:ext>
            </a:extLst>
          </p:cNvPr>
          <p:cNvSpPr>
            <a:spLocks noGrp="1"/>
          </p:cNvSpPr>
          <p:nvPr>
            <p:ph type="title"/>
          </p:nvPr>
        </p:nvSpPr>
        <p:spPr>
          <a:xfrm>
            <a:off x="1333502" y="609600"/>
            <a:ext cx="8596668" cy="1320800"/>
          </a:xfrm>
        </p:spPr>
        <p:txBody>
          <a:bodyPr>
            <a:normAutofit/>
          </a:bodyPr>
          <a:lstStyle/>
          <a:p>
            <a:r>
              <a:rPr lang="en-US" dirty="0"/>
              <a:t>List of OOR Dockets</a:t>
            </a:r>
          </a:p>
        </p:txBody>
      </p:sp>
      <p:sp>
        <p:nvSpPr>
          <p:cNvPr id="10" name="Isosceles Triangle 9">
            <a:extLst>
              <a:ext uri="{FF2B5EF4-FFF2-40B4-BE49-F238E27FC236}">
                <a16:creationId xmlns:a16="http://schemas.microsoft.com/office/drawing/2014/main" id="{C2C29CB1-9F74-4879-A6AF-AEA67B6F1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Isosceles Triangle 11">
            <a:extLst>
              <a:ext uri="{FF2B5EF4-FFF2-40B4-BE49-F238E27FC236}">
                <a16:creationId xmlns:a16="http://schemas.microsoft.com/office/drawing/2014/main" id="{7E2C7115-5336-410C-AD71-0F0952A2E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pic>
        <p:nvPicPr>
          <p:cNvPr id="5" name="Picture 4">
            <a:extLst>
              <a:ext uri="{FF2B5EF4-FFF2-40B4-BE49-F238E27FC236}">
                <a16:creationId xmlns:a16="http://schemas.microsoft.com/office/drawing/2014/main" id="{08DEC5DD-53B6-4DFA-8530-3DD20D08EFFD}"/>
              </a:ext>
            </a:extLst>
          </p:cNvPr>
          <p:cNvPicPr>
            <a:picLocks noChangeAspect="1"/>
          </p:cNvPicPr>
          <p:nvPr/>
        </p:nvPicPr>
        <p:blipFill>
          <a:blip r:embed="rId3"/>
          <a:stretch>
            <a:fillRect/>
          </a:stretch>
        </p:blipFill>
        <p:spPr>
          <a:xfrm>
            <a:off x="2449598" y="1375101"/>
            <a:ext cx="7292803" cy="5009542"/>
          </a:xfrm>
          <a:prstGeom prst="rect">
            <a:avLst/>
          </a:prstGeom>
        </p:spPr>
      </p:pic>
      <p:sp>
        <p:nvSpPr>
          <p:cNvPr id="6" name="Slide Number Placeholder 5">
            <a:extLst>
              <a:ext uri="{FF2B5EF4-FFF2-40B4-BE49-F238E27FC236}">
                <a16:creationId xmlns:a16="http://schemas.microsoft.com/office/drawing/2014/main" id="{0A0C73C0-8486-4DBA-A1CB-40A2F3BFA0AA}"/>
              </a:ext>
            </a:extLst>
          </p:cNvPr>
          <p:cNvSpPr>
            <a:spLocks noGrp="1"/>
          </p:cNvSpPr>
          <p:nvPr>
            <p:ph type="sldNum" sz="quarter" idx="12"/>
          </p:nvPr>
        </p:nvSpPr>
        <p:spPr/>
        <p:txBody>
          <a:bodyPr/>
          <a:lstStyle/>
          <a:p>
            <a:fld id="{26E64344-418F-4157-AF53-42C1BBD52B6D}" type="slidenum">
              <a:rPr lang="en-US" smtClean="0"/>
              <a:t>9</a:t>
            </a:fld>
            <a:endParaRPr lang="en-US" dirty="0"/>
          </a:p>
        </p:txBody>
      </p:sp>
    </p:spTree>
    <p:extLst>
      <p:ext uri="{BB962C8B-B14F-4D97-AF65-F5344CB8AC3E}">
        <p14:creationId xmlns:p14="http://schemas.microsoft.com/office/powerpoint/2010/main" val="2446302956"/>
      </p:ext>
    </p:extLst>
  </p:cSld>
  <p:clrMapOvr>
    <a:masterClrMapping/>
  </p:clrMapOvr>
</p:sld>
</file>

<file path=ppt/theme/theme1.xml><?xml version="1.0" encoding="utf-8"?>
<a:theme xmlns:a="http://schemas.openxmlformats.org/drawingml/2006/main" name="Facet">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5148</TotalTime>
  <Words>1762</Words>
  <Application>Microsoft Office PowerPoint</Application>
  <PresentationFormat>Widescreen</PresentationFormat>
  <Paragraphs>161</Paragraphs>
  <Slides>26</Slides>
  <Notes>26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Arial</vt:lpstr>
      <vt:lpstr>Calibri</vt:lpstr>
      <vt:lpstr>Symbol</vt:lpstr>
      <vt:lpstr>Trebuchet MS</vt:lpstr>
      <vt:lpstr>Wingdings 3</vt:lpstr>
      <vt:lpstr>Facet</vt:lpstr>
      <vt:lpstr>OOR E-File Appeal Portal</vt:lpstr>
      <vt:lpstr>Glossary</vt:lpstr>
      <vt:lpstr>Glossary</vt:lpstr>
      <vt:lpstr>Preliminary Points</vt:lpstr>
      <vt:lpstr>Log In and Reset Password</vt:lpstr>
      <vt:lpstr>Logging in to E-File Portal</vt:lpstr>
      <vt:lpstr>Resetting a Password</vt:lpstr>
      <vt:lpstr>Using the  E-File Portal</vt:lpstr>
      <vt:lpstr>List of OOR Dockets</vt:lpstr>
      <vt:lpstr>File an Entry of Appearance</vt:lpstr>
      <vt:lpstr>Request Direct Interest Participant Status</vt:lpstr>
      <vt:lpstr>Docket Sheet</vt:lpstr>
      <vt:lpstr>View Party Info on Docket Sheet</vt:lpstr>
      <vt:lpstr>Submit File from Docket Sheet</vt:lpstr>
      <vt:lpstr>Submit File – Requester Description Choices</vt:lpstr>
      <vt:lpstr>Submit File – Agency Description Choices</vt:lpstr>
      <vt:lpstr>Submitting Files</vt:lpstr>
      <vt:lpstr>Docket Sheet – Download Files</vt:lpstr>
      <vt:lpstr>Docket Sheet – Print Docket Sheet</vt:lpstr>
      <vt:lpstr>Docket Sheet – Printed Docket Sheet</vt:lpstr>
      <vt:lpstr>Examples of Emails Sent</vt:lpstr>
      <vt:lpstr>Portal Access Email</vt:lpstr>
      <vt:lpstr>File Uploaded</vt:lpstr>
      <vt:lpstr>New Documents Added</vt:lpstr>
      <vt:lpstr>E-File Portal Links</vt:lpstr>
      <vt:lpstr>OOR Contact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OOR E-File Appeal Portal</dc:title>
  <dc:creator>Sostar, Janelle K</dc:creator>
  <cp:lastModifiedBy>Sostar, Janelle K</cp:lastModifiedBy>
  <cp:revision>32</cp:revision>
  <cp:lastPrinted>2023-06-27T16:01:27Z</cp:lastPrinted>
  <dcterms:created xsi:type="dcterms:W3CDTF">2023-04-21T16:09:37Z</dcterms:created>
  <dcterms:modified xsi:type="dcterms:W3CDTF">2023-07-05T19:08:32Z</dcterms:modified>
</cp:coreProperties>
</file>